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93" r:id="rId2"/>
    <p:sldId id="294" r:id="rId3"/>
    <p:sldId id="295" r:id="rId4"/>
    <p:sldId id="296" r:id="rId5"/>
    <p:sldId id="297" r:id="rId6"/>
    <p:sldId id="299" r:id="rId7"/>
    <p:sldId id="300" r:id="rId8"/>
    <p:sldId id="298" r:id="rId9"/>
    <p:sldId id="256" r:id="rId10"/>
    <p:sldId id="257" r:id="rId11"/>
    <p:sldId id="310" r:id="rId12"/>
    <p:sldId id="301" r:id="rId13"/>
    <p:sldId id="312" r:id="rId14"/>
    <p:sldId id="311" r:id="rId15"/>
    <p:sldId id="303" r:id="rId16"/>
    <p:sldId id="336" r:id="rId17"/>
    <p:sldId id="304" r:id="rId18"/>
    <p:sldId id="306" r:id="rId19"/>
    <p:sldId id="305" r:id="rId20"/>
    <p:sldId id="307" r:id="rId21"/>
    <p:sldId id="261" r:id="rId22"/>
    <p:sldId id="308" r:id="rId23"/>
    <p:sldId id="289" r:id="rId24"/>
    <p:sldId id="278" r:id="rId25"/>
    <p:sldId id="334" r:id="rId26"/>
    <p:sldId id="314" r:id="rId27"/>
    <p:sldId id="335" r:id="rId28"/>
    <p:sldId id="322" r:id="rId29"/>
    <p:sldId id="318" r:id="rId30"/>
    <p:sldId id="331" r:id="rId31"/>
    <p:sldId id="319" r:id="rId32"/>
    <p:sldId id="323" r:id="rId33"/>
    <p:sldId id="317" r:id="rId34"/>
    <p:sldId id="316" r:id="rId35"/>
    <p:sldId id="320" r:id="rId36"/>
    <p:sldId id="329" r:id="rId37"/>
    <p:sldId id="325" r:id="rId38"/>
    <p:sldId id="332" r:id="rId39"/>
    <p:sldId id="328" r:id="rId40"/>
    <p:sldId id="258" r:id="rId41"/>
    <p:sldId id="292" r:id="rId42"/>
    <p:sldId id="324" r:id="rId43"/>
    <p:sldId id="315" r:id="rId44"/>
    <p:sldId id="330" r:id="rId45"/>
    <p:sldId id="290" r:id="rId46"/>
    <p:sldId id="286" r:id="rId47"/>
    <p:sldId id="287" r:id="rId48"/>
    <p:sldId id="288" r:id="rId49"/>
    <p:sldId id="291" r:id="rId50"/>
    <p:sldId id="263" r:id="rId51"/>
    <p:sldId id="327" r:id="rId52"/>
    <p:sldId id="326" r:id="rId53"/>
    <p:sldId id="26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url, Nicholas" initials="FN" lastIdx="8" clrIdx="0">
    <p:extLst>
      <p:ext uri="{19B8F6BF-5375-455C-9EA6-DF929625EA0E}">
        <p15:presenceInfo xmlns:p15="http://schemas.microsoft.com/office/powerpoint/2012/main" userId="S-1-5-21-2032091107-1257326781-829235722-4537276" providerId="AD"/>
      </p:ext>
    </p:extLst>
  </p:cmAuthor>
  <p:cmAuthor id="2" name="Furl, Nicholas" initials="FN [2]" lastIdx="2" clrIdx="1">
    <p:extLst>
      <p:ext uri="{19B8F6BF-5375-455C-9EA6-DF929625EA0E}">
        <p15:presenceInfo xmlns:p15="http://schemas.microsoft.com/office/powerpoint/2012/main" userId="S::Nicholas.Furl@rhul.ac.uk::3f859149-b986-4a60-8dbc-55f9cbdb1b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99CC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30" autoAdjust="0"/>
    <p:restoredTop sz="94467" autoAdjust="0"/>
  </p:normalViewPr>
  <p:slideViewPr>
    <p:cSldViewPr snapToGrid="0">
      <p:cViewPr varScale="1">
        <p:scale>
          <a:sx n="71" d="100"/>
          <a:sy n="71" d="100"/>
        </p:scale>
        <p:origin x="17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B9160-ED35-4A9A-A43D-39F1BF7BC13B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AA93B-9EF1-4DE0-B17D-87D48A30C5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55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0ACEF-038B-C84F-B8C5-91258E241761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537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Veridical more accurate than caricature and </a:t>
            </a:r>
            <a:r>
              <a:rPr lang="en-US" b="0" dirty="0" err="1"/>
              <a:t>anticaricature</a:t>
            </a:r>
            <a:endParaRPr lang="en-US" b="0" dirty="0"/>
          </a:p>
          <a:p>
            <a:r>
              <a:rPr lang="en-US" b="0" dirty="0"/>
              <a:t>No difference between caricature and </a:t>
            </a:r>
            <a:r>
              <a:rPr lang="en-US" b="0" dirty="0" err="1"/>
              <a:t>anticaricature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0ACEF-038B-C84F-B8C5-91258E241761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816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Veridical is more accurate than both caricature and </a:t>
            </a:r>
            <a:r>
              <a:rPr lang="en-US" dirty="0" err="1"/>
              <a:t>anticaricature</a:t>
            </a:r>
            <a:endParaRPr lang="en-US" dirty="0"/>
          </a:p>
          <a:p>
            <a:r>
              <a:rPr lang="en-US" dirty="0"/>
              <a:t>Caricature is more accurate than </a:t>
            </a:r>
            <a:r>
              <a:rPr lang="en-US" dirty="0" err="1"/>
              <a:t>anticaricature</a:t>
            </a:r>
            <a:r>
              <a:rPr lang="en-US" dirty="0"/>
              <a:t> (as expected)</a:t>
            </a:r>
          </a:p>
          <a:p>
            <a:endParaRPr lang="en-US" dirty="0"/>
          </a:p>
          <a:p>
            <a:r>
              <a:rPr lang="en-US" dirty="0"/>
              <a:t>Accuracy for both veridical and caricature decreases at delay (as expected)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0ACEF-038B-C84F-B8C5-91258E241761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1133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Veridical is more accurate than both caricature and </a:t>
            </a:r>
            <a:r>
              <a:rPr lang="en-US" dirty="0" err="1"/>
              <a:t>anticaricature</a:t>
            </a:r>
            <a:endParaRPr lang="en-US" dirty="0"/>
          </a:p>
          <a:p>
            <a:r>
              <a:rPr lang="en-US" dirty="0"/>
              <a:t>Caricature is more accurate than </a:t>
            </a:r>
            <a:r>
              <a:rPr lang="en-US" dirty="0" err="1"/>
              <a:t>anticaricature</a:t>
            </a:r>
            <a:r>
              <a:rPr lang="en-US" dirty="0"/>
              <a:t> (as expected)</a:t>
            </a:r>
          </a:p>
          <a:p>
            <a:endParaRPr lang="en-US" dirty="0"/>
          </a:p>
          <a:p>
            <a:r>
              <a:rPr lang="en-US" dirty="0"/>
              <a:t>Accuracy for caricature decreases at delay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0ACEF-038B-C84F-B8C5-91258E241761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38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6E56C-5E42-6E8B-11FD-16B55ED40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9711E-F076-F44B-B4F8-F9A645EE0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89D37-C209-7D40-3A0F-4F9DF8E70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67A96-1D0E-7F2F-8AB1-912286B74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6528E-0F6C-6DCD-2723-99E6B317C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45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C541-775F-7DBD-7E7B-EE93409E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7F2CFE-59D0-42D5-4519-C7066A49B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24FBA-FC3A-A778-8EE6-5EDF33A9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0FED4-F554-4219-713E-A33DED9A9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11271-32A3-63D0-4D2A-91418E16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31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CBB6FD-FF8C-ACB8-0673-CCA6803B4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220CB-BB0B-C075-8284-E2946D9B8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C8C7E-BF59-24EB-8952-874DD253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520BC-8BF1-D16A-6AC7-F05FF6ABB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077C3-9EBC-52AD-09EF-A5564618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188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3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6B49BB3D-90E4-C946-BCF9-8FBC622A1A0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29552"/>
            <a:ext cx="10972800" cy="436327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990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page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1"/>
          </p:nvPr>
        </p:nvSpPr>
        <p:spPr>
          <a:xfrm>
            <a:off x="617428" y="1557211"/>
            <a:ext cx="10972800" cy="4525963"/>
          </a:xfrm>
        </p:spPr>
        <p:txBody>
          <a:bodyPr/>
          <a:lstStyle>
            <a:lvl1pPr marL="288000" indent="-324000">
              <a:buFont typeface="+mj-lt"/>
              <a:buAutoNum type="arabicPeriod"/>
              <a:defRPr sz="2800">
                <a:latin typeface="Corbel"/>
                <a:cs typeface="Corbel"/>
              </a:defRPr>
            </a:lvl1pPr>
            <a:lvl2pPr marL="648000" indent="-288000" algn="l">
              <a:buClr>
                <a:srgbClr val="FF6600"/>
              </a:buClr>
              <a:buFont typeface="+mj-lt"/>
              <a:buAutoNum type="romanLcPeriod"/>
              <a:defRPr sz="2400" baseline="0">
                <a:latin typeface="Corbel"/>
                <a:cs typeface="Corbel"/>
              </a:defRPr>
            </a:lvl2pPr>
            <a:lvl3pPr marL="579600" indent="0">
              <a:buFont typeface="Arial"/>
              <a:buNone/>
              <a:defRPr sz="2000">
                <a:latin typeface="Corbel"/>
                <a:cs typeface="Corbel"/>
              </a:defRPr>
            </a:lvl3pPr>
          </a:lstStyle>
          <a:p>
            <a:pPr lvl="0"/>
            <a:r>
              <a:rPr lang="en-US" dirty="0"/>
              <a:t>Click to edit Master text </a:t>
            </a:r>
          </a:p>
          <a:p>
            <a:pPr lvl="1"/>
            <a:r>
              <a:rPr lang="en-US" dirty="0"/>
              <a:t>Second level	</a:t>
            </a:r>
          </a:p>
          <a:p>
            <a:pPr lvl="1"/>
            <a:r>
              <a:rPr lang="en-US" dirty="0"/>
              <a:t>Third level</a:t>
            </a:r>
          </a:p>
        </p:txBody>
      </p: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579216" y="6513014"/>
            <a:ext cx="288000" cy="216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ctr" defTabSz="457200" rtl="0" eaLnBrk="1" latinLnBrk="0" hangingPunct="1">
              <a:defRPr sz="1000" kern="1200" normalizeH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49BB3D-90E4-C946-BCF9-8FBC622A1A06}" type="slidenum">
              <a:rPr lang="en-GB" sz="800" smtClean="0"/>
              <a:pPr/>
              <a:t>‹#›</a:t>
            </a:fld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820692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4221-C64F-B510-40C3-DF0DF8A5E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811ED-47B4-4C50-5AEF-603A2A816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858D8-35BF-EB4E-4D39-103A2A8D1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EED84-6622-B39D-1AA1-CA3A8A611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F2D4-6FE8-6A2D-594A-C2414F98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025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C3F22-8DE3-E424-17A1-246D670C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DB949-EDA2-A87F-3AFE-8DE27512C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05740-D944-03DE-B385-EA7FA201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3F163-6D27-E90D-1873-AD31CF3C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6BE22-2AB6-D89F-ACC8-36D0269F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02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B3CC-B100-F416-1DBC-A8CCE445F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BF90E-4510-1746-11E9-E21B2F10D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F7B2C-1BE8-FB9C-6DCF-E09C7C83B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2A847-693E-1F2D-DD80-F2CDE5964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67041-CDEA-539C-C4FA-CE82E9790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E7FDC-4B27-531F-C736-510E2180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93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DDBE-3B53-77D1-8FDE-1C5BC305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6412D-EA29-CD54-329D-0E3141533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7A130-FFE7-1CA7-2A3F-4285E7BDD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2B762-BA01-72C1-9323-048FA2118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CEE933-98FC-2CE0-7AB3-2902C8D24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EA11D-C1FC-4CB9-5393-857C8F863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0C4C1-8F0A-6DCB-CD24-96D17E35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DC9DA-F10D-9726-A6C8-0750AACF9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56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6303-98F6-4805-CA77-840A88BB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A6D19-B80C-9234-84C8-BFD441DAC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2E259-37A8-BF52-ED45-0D59040FF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C14A9-BEA2-4073-1DE8-518C8B7C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384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44A02-021D-C7D9-DABB-BEC49F571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1C1D99-399C-BF16-7F52-039137308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F72CC-CB1F-22AD-418B-7F65EBF7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442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DE76-7CA4-452A-FE7E-D0960444E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18D2E-B36C-8F94-7A2F-BDD6D4FB2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10222-4A2A-FD89-669F-5BF19CA38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FA415-3992-C3D6-D1A5-3544E621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F3CAE-E759-69EF-A9B2-96443CDD0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4B197-91B6-9969-E559-D892C8309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54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E02-A846-7C48-3276-9CEDBA40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C64F0-DD0A-4549-8D5B-0C78C96A2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27E1B-F229-03FD-DBC8-432F73BBF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604C4-F71D-DF15-EFAC-B2DE38611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D473F-EDE7-52AE-803A-59CAB302C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E90D9-D790-06C7-DAE7-9FCF52C69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61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AE77E-A73E-DEC5-CDF0-FE9CCB6B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67159-F6A3-2B99-E925-6CC2FFA41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956B1-33C3-4651-4E25-B7B9DB93C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7FAA2B-6ADC-4997-9581-1440DC5F5C9A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DF70D-511E-549C-C21D-3B7DDE5C4A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5F1A3-62A4-D7BB-8676-654A70FDF9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9C6912-3D90-44FD-91DE-B277BDF135A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19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.jpe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c5sxee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c5sxee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FBC634-60D6-96F3-AB69-844573A457FF}"/>
              </a:ext>
            </a:extLst>
          </p:cNvPr>
          <p:cNvSpPr txBox="1"/>
          <p:nvPr/>
        </p:nvSpPr>
        <p:spPr>
          <a:xfrm>
            <a:off x="2084614" y="1081559"/>
            <a:ext cx="8060871" cy="188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4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cs typeface="Arial" panose="020B0604020202020204" pitchFamily="34" charset="0"/>
              </a:rPr>
              <a:t>Things that make us different: </a:t>
            </a:r>
          </a:p>
          <a:p>
            <a:pPr algn="ctr">
              <a:spcBef>
                <a:spcPts val="1000"/>
              </a:spcBef>
            </a:pPr>
            <a:r>
              <a:rPr lang="en-GB" sz="3200" dirty="0">
                <a:solidFill>
                  <a:srgbClr val="000000"/>
                </a:solidFill>
                <a:highlight>
                  <a:srgbClr val="FFFFFF"/>
                </a:highlight>
                <a:cs typeface="Arial" panose="020B0604020202020204" pitchFamily="34" charset="0"/>
              </a:rPr>
              <a:t>e</a:t>
            </a:r>
            <a:r>
              <a:rPr lang="en-GB" sz="32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cs typeface="Arial" panose="020B0604020202020204" pitchFamily="34" charset="0"/>
              </a:rPr>
              <a:t>arly life events, psychotic experiences, face recognition abilities</a:t>
            </a:r>
            <a:endParaRPr lang="en-GB" sz="3200" dirty="0"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C0782-DCEC-A278-FF37-670887518970}"/>
              </a:ext>
            </a:extLst>
          </p:cNvPr>
          <p:cNvSpPr txBox="1"/>
          <p:nvPr/>
        </p:nvSpPr>
        <p:spPr>
          <a:xfrm>
            <a:off x="2100943" y="4680857"/>
            <a:ext cx="5865324" cy="1641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1000"/>
              </a:spcBef>
            </a:pPr>
            <a:r>
              <a:rPr lang="en-GB" sz="2800" dirty="0">
                <a:cs typeface="Arial" panose="020B0604020202020204" pitchFamily="34" charset="0"/>
              </a:rPr>
              <a:t>Nicholas Furl</a:t>
            </a:r>
          </a:p>
          <a:p>
            <a:pPr algn="r">
              <a:spcBef>
                <a:spcPts val="1000"/>
              </a:spcBef>
            </a:pPr>
            <a:r>
              <a:rPr lang="en-GB" sz="2800" dirty="0">
                <a:cs typeface="Arial" panose="020B0604020202020204" pitchFamily="34" charset="0"/>
              </a:rPr>
              <a:t>Royal Holloway, University of London</a:t>
            </a:r>
          </a:p>
          <a:p>
            <a:pPr algn="r">
              <a:spcBef>
                <a:spcPts val="1000"/>
              </a:spcBef>
            </a:pPr>
            <a:r>
              <a:rPr lang="en-GB" sz="2800" dirty="0">
                <a:cs typeface="Arial" panose="020B0604020202020204" pitchFamily="34" charset="0"/>
              </a:rPr>
              <a:t>Birkbeck Psychology, 22</a:t>
            </a:r>
            <a:r>
              <a:rPr lang="en-GB" sz="2800" baseline="30000" dirty="0">
                <a:cs typeface="Arial" panose="020B0604020202020204" pitchFamily="34" charset="0"/>
              </a:rPr>
              <a:t>nd</a:t>
            </a:r>
            <a:r>
              <a:rPr lang="en-GB" sz="2800" dirty="0">
                <a:cs typeface="Arial" panose="020B0604020202020204" pitchFamily="34" charset="0"/>
              </a:rPr>
              <a:t> May 2024</a:t>
            </a:r>
          </a:p>
        </p:txBody>
      </p:sp>
      <p:pic>
        <p:nvPicPr>
          <p:cNvPr id="1026" name="Picture 2" descr="Royal Holloway University Rebranding by The Team - Logo-Designer.co">
            <a:extLst>
              <a:ext uri="{FF2B5EF4-FFF2-40B4-BE49-F238E27FC236}">
                <a16:creationId xmlns:a16="http://schemas.microsoft.com/office/drawing/2014/main" id="{757E1317-E1A2-B727-37A5-BF0C41F01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971" y="4324903"/>
            <a:ext cx="4093029" cy="253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3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rancesco Scaramozzino - Postdoctoral Researcher - Royal Holloway,  University of London | LinkedIn">
            <a:extLst>
              <a:ext uri="{FF2B5EF4-FFF2-40B4-BE49-F238E27FC236}">
                <a16:creationId xmlns:a16="http://schemas.microsoft.com/office/drawing/2014/main" id="{A5692C89-84F0-F6A8-250E-ECD1EB39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71" y="3974922"/>
            <a:ext cx="1972234" cy="19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11F2C7-5852-AABC-35CB-0E478EE7BFC5}"/>
              </a:ext>
            </a:extLst>
          </p:cNvPr>
          <p:cNvSpPr txBox="1"/>
          <p:nvPr/>
        </p:nvSpPr>
        <p:spPr>
          <a:xfrm>
            <a:off x="3459945" y="5903893"/>
            <a:ext cx="2826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Francesco Scaramozzino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577239-6EEA-9DDB-EF70-A987C8FB8E38}"/>
              </a:ext>
            </a:extLst>
          </p:cNvPr>
          <p:cNvSpPr txBox="1"/>
          <p:nvPr/>
        </p:nvSpPr>
        <p:spPr>
          <a:xfrm>
            <a:off x="2209799" y="376882"/>
            <a:ext cx="7641771" cy="188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ea typeface="+mn-ea"/>
                <a:cs typeface="Arial" panose="020B0604020202020204" pitchFamily="34" charset="0"/>
              </a:rPr>
              <a:t>Things that make us different: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uLnTx/>
                <a:uFillTx/>
                <a:ea typeface="+mn-ea"/>
                <a:cs typeface="Arial" panose="020B0604020202020204" pitchFamily="34" charset="0"/>
              </a:rPr>
              <a:t>early life events,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ea typeface="+mn-ea"/>
                <a:cs typeface="Arial" panose="020B0604020202020204" pitchFamily="34" charset="0"/>
              </a:rPr>
              <a:t>psychotic experiences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uLnTx/>
                <a:uFillTx/>
                <a:ea typeface="+mn-ea"/>
                <a:cs typeface="Arial" panose="020B0604020202020204" pitchFamily="34" charset="0"/>
              </a:rPr>
              <a:t>, face recognition abilities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pic>
        <p:nvPicPr>
          <p:cNvPr id="24" name="Picture 8" descr="Ryan McKay - The NOMIS Foundation">
            <a:extLst>
              <a:ext uri="{FF2B5EF4-FFF2-40B4-BE49-F238E27FC236}">
                <a16:creationId xmlns:a16="http://schemas.microsoft.com/office/drawing/2014/main" id="{46539DD8-4A6A-557B-1DC5-FA8E970E4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4" y="3974922"/>
            <a:ext cx="2095499" cy="19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A397F3-6F24-0ED1-9949-F4E87630023F}"/>
              </a:ext>
            </a:extLst>
          </p:cNvPr>
          <p:cNvSpPr txBox="1"/>
          <p:nvPr/>
        </p:nvSpPr>
        <p:spPr>
          <a:xfrm>
            <a:off x="6030676" y="6019165"/>
            <a:ext cx="249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Ryan McKay</a:t>
            </a:r>
          </a:p>
        </p:txBody>
      </p:sp>
    </p:spTree>
    <p:extLst>
      <p:ext uri="{BB962C8B-B14F-4D97-AF65-F5344CB8AC3E}">
        <p14:creationId xmlns:p14="http://schemas.microsoft.com/office/powerpoint/2010/main" val="83272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Van Gogh - Starry Night - Google Art Project.jpg">
            <a:extLst>
              <a:ext uri="{FF2B5EF4-FFF2-40B4-BE49-F238E27FC236}">
                <a16:creationId xmlns:a16="http://schemas.microsoft.com/office/drawing/2014/main" id="{9671DB93-2556-CEB6-215F-CEFDF7AD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23398"/>
            <a:ext cx="12192000" cy="966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D9EC53-C4B6-D761-9453-F7C98FEB1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47" t="30249" r="39105" b="11841"/>
          <a:stretch/>
        </p:blipFill>
        <p:spPr>
          <a:xfrm>
            <a:off x="3113293" y="0"/>
            <a:ext cx="5965414" cy="51207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27D7D1-D4A9-4B40-679A-1E5B5F0303C0}"/>
              </a:ext>
            </a:extLst>
          </p:cNvPr>
          <p:cNvSpPr txBox="1"/>
          <p:nvPr/>
        </p:nvSpPr>
        <p:spPr>
          <a:xfrm>
            <a:off x="2302328" y="5367120"/>
            <a:ext cx="7587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Understanding why people have delusion-like means understanding the mechanisms behind </a:t>
            </a:r>
            <a:r>
              <a:rPr lang="en-GB" sz="3200" b="1" i="1" dirty="0">
                <a:solidFill>
                  <a:schemeClr val="bg1"/>
                </a:solidFill>
              </a:rPr>
              <a:t>belief</a:t>
            </a:r>
          </a:p>
        </p:txBody>
      </p:sp>
    </p:spTree>
    <p:extLst>
      <p:ext uri="{BB962C8B-B14F-4D97-AF65-F5344CB8AC3E}">
        <p14:creationId xmlns:p14="http://schemas.microsoft.com/office/powerpoint/2010/main" val="232531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C6810D-5B96-9032-8D3E-056D1C291277}"/>
              </a:ext>
            </a:extLst>
          </p:cNvPr>
          <p:cNvSpPr txBox="1"/>
          <p:nvPr/>
        </p:nvSpPr>
        <p:spPr>
          <a:xfrm>
            <a:off x="97971" y="0"/>
            <a:ext cx="12094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cs typeface="Arial" panose="020B0604020202020204" pitchFamily="34" charset="0"/>
              </a:rPr>
              <a:t>Evidence accumulation</a:t>
            </a:r>
          </a:p>
        </p:txBody>
      </p:sp>
      <p:pic>
        <p:nvPicPr>
          <p:cNvPr id="16" name="Picture 15" descr="Bayes Rule. The conditional probability of A given B (the posterior probability) equals the probability of A (the prior probability or base rate) times the ratio of the probability of B given A (the likelihood or evidence) to the probability of B (the marginal).">
            <a:extLst>
              <a:ext uri="{FF2B5EF4-FFF2-40B4-BE49-F238E27FC236}">
                <a16:creationId xmlns:a16="http://schemas.microsoft.com/office/drawing/2014/main" id="{F6A581D7-2688-6FF5-5A7F-5611CFC29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51667" r="47083" b="31111"/>
          <a:stretch/>
        </p:blipFill>
        <p:spPr>
          <a:xfrm>
            <a:off x="5547866" y="5156949"/>
            <a:ext cx="6438385" cy="1701051"/>
          </a:xfrm>
          <a:prstGeom prst="rect">
            <a:avLst/>
          </a:prstGeom>
        </p:spPr>
      </p:pic>
      <p:pic>
        <p:nvPicPr>
          <p:cNvPr id="9220" name="Picture 4" descr="Example of top-down signals in visual perception.Bottom-up... | Download  Scientific Diagram">
            <a:extLst>
              <a:ext uri="{FF2B5EF4-FFF2-40B4-BE49-F238E27FC236}">
                <a16:creationId xmlns:a16="http://schemas.microsoft.com/office/drawing/2014/main" id="{98E9C4B3-6CCD-A4BA-42CD-4002EA86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20" y="2416945"/>
            <a:ext cx="4498210" cy="28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689C3B-5FDD-54C6-9592-C02D19446823}"/>
              </a:ext>
            </a:extLst>
          </p:cNvPr>
          <p:cNvSpPr txBox="1"/>
          <p:nvPr/>
        </p:nvSpPr>
        <p:spPr>
          <a:xfrm>
            <a:off x="5214257" y="1629737"/>
            <a:ext cx="6183085" cy="2805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Beliefs arise from interactions between top-down &amp; bottom-up information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Bayesian models quantify these concepts as posterior, prior &amp; likelihood / evidence</a:t>
            </a:r>
          </a:p>
        </p:txBody>
      </p:sp>
    </p:spTree>
    <p:extLst>
      <p:ext uri="{BB962C8B-B14F-4D97-AF65-F5344CB8AC3E}">
        <p14:creationId xmlns:p14="http://schemas.microsoft.com/office/powerpoint/2010/main" val="3631401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Belief, Imagination, and Delusion (Mind Association Occasional Series):  Amazon.co.uk: Sullivan-Bissett, Ema: 9780198872221: Books">
            <a:extLst>
              <a:ext uri="{FF2B5EF4-FFF2-40B4-BE49-F238E27FC236}">
                <a16:creationId xmlns:a16="http://schemas.microsoft.com/office/drawing/2014/main" id="{DCD2DECB-3228-73BC-4803-A0DC0CAFC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145" y="4950314"/>
            <a:ext cx="1250654" cy="18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9A2249-3D91-7825-2E84-666B2F376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8572" r="39018" b="43831"/>
          <a:stretch/>
        </p:blipFill>
        <p:spPr>
          <a:xfrm>
            <a:off x="4736616" y="5311099"/>
            <a:ext cx="4269100" cy="1536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EDD873-5BDF-A035-6C0B-BF53E6954728}"/>
              </a:ext>
            </a:extLst>
          </p:cNvPr>
          <p:cNvSpPr/>
          <p:nvPr/>
        </p:nvSpPr>
        <p:spPr>
          <a:xfrm>
            <a:off x="6278724" y="1030219"/>
            <a:ext cx="4149789" cy="1449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500"/>
              </a:spcBef>
            </a:pPr>
            <a:r>
              <a:rPr lang="en-GB" sz="2800" u="sng" dirty="0">
                <a:solidFill>
                  <a:prstClr val="black"/>
                </a:solidFill>
              </a:rPr>
              <a:t>Evidence too precise </a:t>
            </a:r>
          </a:p>
          <a:p>
            <a:pPr lvl="0" algn="ctr">
              <a:spcBef>
                <a:spcPts val="500"/>
              </a:spcBef>
            </a:pPr>
            <a:r>
              <a:rPr lang="en-GB" sz="2800" dirty="0">
                <a:solidFill>
                  <a:prstClr val="black"/>
                </a:solidFill>
              </a:rPr>
              <a:t>bizarre beliefs adopted to explain random events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98EA82D-1523-2415-3090-0336F4C1B209}"/>
              </a:ext>
            </a:extLst>
          </p:cNvPr>
          <p:cNvGrpSpPr/>
          <p:nvPr/>
        </p:nvGrpSpPr>
        <p:grpSpPr>
          <a:xfrm>
            <a:off x="7031597" y="2551743"/>
            <a:ext cx="2466975" cy="1857376"/>
            <a:chOff x="7031597" y="2551743"/>
            <a:chExt cx="2466975" cy="1857376"/>
          </a:xfrm>
        </p:grpSpPr>
        <p:pic>
          <p:nvPicPr>
            <p:cNvPr id="2" name="Picture 2" descr="A balance scale where the evidence weighs more than the prior">
              <a:extLst>
                <a:ext uri="{FF2B5EF4-FFF2-40B4-BE49-F238E27FC236}">
                  <a16:creationId xmlns:a16="http://schemas.microsoft.com/office/drawing/2014/main" id="{14DB63A2-4DA7-A216-006F-E9D7E4C18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597" y="2551743"/>
              <a:ext cx="2466975" cy="185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EEB484-6C93-4AFD-8F15-A7001A64C1EA}"/>
                </a:ext>
              </a:extLst>
            </p:cNvPr>
            <p:cNvSpPr txBox="1"/>
            <p:nvPr/>
          </p:nvSpPr>
          <p:spPr>
            <a:xfrm>
              <a:off x="7053369" y="3837077"/>
              <a:ext cx="1028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evidence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8613F4-91EC-80AB-CBA0-F612C3B9FD6F}"/>
                </a:ext>
              </a:extLst>
            </p:cNvPr>
            <p:cNvSpPr txBox="1"/>
            <p:nvPr/>
          </p:nvSpPr>
          <p:spPr>
            <a:xfrm>
              <a:off x="8655339" y="3535492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prior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69563B-2152-6F17-5A41-A68393A1BE66}"/>
              </a:ext>
            </a:extLst>
          </p:cNvPr>
          <p:cNvGrpSpPr/>
          <p:nvPr/>
        </p:nvGrpSpPr>
        <p:grpSpPr>
          <a:xfrm>
            <a:off x="594699" y="769440"/>
            <a:ext cx="3685379" cy="3950250"/>
            <a:chOff x="594699" y="769440"/>
            <a:chExt cx="3685379" cy="3950250"/>
          </a:xfrm>
        </p:grpSpPr>
        <p:pic>
          <p:nvPicPr>
            <p:cNvPr id="14" name="Picture 13" descr="The posterior (dark blue), prior (yellow) and evidence / likelihood / sensory data (light blue).&#10;&#10;When the prior is very precise, the posterior belief is pulled strongly towards the prior. When the likelihood / sensory evidence is very precise, the posterior belief is pulled instead towards the evidence.">
              <a:extLst>
                <a:ext uri="{FF2B5EF4-FFF2-40B4-BE49-F238E27FC236}">
                  <a16:creationId xmlns:a16="http://schemas.microsoft.com/office/drawing/2014/main" id="{6EB5161E-8B3F-02AD-592F-0EAA189258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970" t="61451" r="49139" b="26638"/>
            <a:stretch/>
          </p:blipFill>
          <p:spPr>
            <a:xfrm>
              <a:off x="697670" y="2911296"/>
              <a:ext cx="3479435" cy="1808394"/>
            </a:xfrm>
            <a:prstGeom prst="rect">
              <a:avLst/>
            </a:prstGeom>
          </p:spPr>
        </p:pic>
        <p:pic>
          <p:nvPicPr>
            <p:cNvPr id="15" name="Picture 14" descr="The posterior (dark blue), prior (yellow) and evidence / likelihood / sensory data (light blue).&#10;&#10;When the prior is very precise, the posterior belief is pulled strongly towards the prior. When the likelihood / sensory evidence is very precise, the posterior belief is pulled instead towards the evidence.">
              <a:extLst>
                <a:ext uri="{FF2B5EF4-FFF2-40B4-BE49-F238E27FC236}">
                  <a16:creationId xmlns:a16="http://schemas.microsoft.com/office/drawing/2014/main" id="{B87C5F01-4E7F-F021-A489-45F46F11FB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228" t="37408" r="55118" b="49648"/>
            <a:stretch/>
          </p:blipFill>
          <p:spPr>
            <a:xfrm>
              <a:off x="594699" y="769440"/>
              <a:ext cx="3685379" cy="196522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21ED71-68B3-CCE5-D859-4A3B90DFC2D7}"/>
                </a:ext>
              </a:extLst>
            </p:cNvPr>
            <p:cNvSpPr/>
            <p:nvPr/>
          </p:nvSpPr>
          <p:spPr>
            <a:xfrm>
              <a:off x="881743" y="791211"/>
              <a:ext cx="185057" cy="2607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67EB8F-E5CA-ECF1-D87B-CD6E73238CB8}"/>
                </a:ext>
              </a:extLst>
            </p:cNvPr>
            <p:cNvSpPr/>
            <p:nvPr/>
          </p:nvSpPr>
          <p:spPr>
            <a:xfrm>
              <a:off x="947055" y="2968353"/>
              <a:ext cx="185057" cy="2607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547EE99-927E-203A-2BBA-F0F77332CAC2}"/>
              </a:ext>
            </a:extLst>
          </p:cNvPr>
          <p:cNvSpPr txBox="1"/>
          <p:nvPr/>
        </p:nvSpPr>
        <p:spPr>
          <a:xfrm>
            <a:off x="97971" y="27633"/>
            <a:ext cx="12094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cs typeface="Arial" panose="020B0604020202020204" pitchFamily="34" charset="0"/>
              </a:rPr>
              <a:t>Evidence accumulation in psychosis</a:t>
            </a:r>
          </a:p>
        </p:txBody>
      </p:sp>
    </p:spTree>
    <p:extLst>
      <p:ext uri="{BB962C8B-B14F-4D97-AF65-F5344CB8AC3E}">
        <p14:creationId xmlns:p14="http://schemas.microsoft.com/office/powerpoint/2010/main" val="1468143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elief, Imagination, and Delusion (Mind Association Occasional Series):  Amazon.co.uk: Sullivan-Bissett, Ema: 9780198872221: Books">
            <a:extLst>
              <a:ext uri="{FF2B5EF4-FFF2-40B4-BE49-F238E27FC236}">
                <a16:creationId xmlns:a16="http://schemas.microsoft.com/office/drawing/2014/main" id="{80C41408-819E-15A8-6401-262BCD79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145" y="4950314"/>
            <a:ext cx="1250654" cy="189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443A58-0477-5678-AC7D-258CE1C6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" t="18572" r="39018" b="43831"/>
          <a:stretch/>
        </p:blipFill>
        <p:spPr>
          <a:xfrm>
            <a:off x="4736616" y="5311099"/>
            <a:ext cx="4269100" cy="1536760"/>
          </a:xfrm>
          <a:prstGeom prst="rect">
            <a:avLst/>
          </a:prstGeom>
        </p:spPr>
      </p:pic>
      <p:pic>
        <p:nvPicPr>
          <p:cNvPr id="9" name="Picture 4" descr="Van Gogh - Starry Night - Google Art Project.jpg">
            <a:extLst>
              <a:ext uri="{FF2B5EF4-FFF2-40B4-BE49-F238E27FC236}">
                <a16:creationId xmlns:a16="http://schemas.microsoft.com/office/drawing/2014/main" id="{02F0FC5A-6BBF-0236-6808-01D13910F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-20418"/>
            <a:ext cx="8675913" cy="687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676E00-3D77-50CC-5ADE-31AF09CE891A}"/>
              </a:ext>
            </a:extLst>
          </p:cNvPr>
          <p:cNvSpPr txBox="1"/>
          <p:nvPr/>
        </p:nvSpPr>
        <p:spPr>
          <a:xfrm>
            <a:off x="2674656" y="2397948"/>
            <a:ext cx="65782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Are subclinical delusion-like &amp; hallucination-like experiences in the general population related to more precise sensory evidence?</a:t>
            </a:r>
          </a:p>
        </p:txBody>
      </p:sp>
    </p:spTree>
    <p:extLst>
      <p:ext uri="{BB962C8B-B14F-4D97-AF65-F5344CB8AC3E}">
        <p14:creationId xmlns:p14="http://schemas.microsoft.com/office/powerpoint/2010/main" val="4277028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765AB4-2149-8F40-8E70-E88206F05C08}"/>
              </a:ext>
            </a:extLst>
          </p:cNvPr>
          <p:cNvSpPr/>
          <p:nvPr/>
        </p:nvSpPr>
        <p:spPr>
          <a:xfrm>
            <a:off x="76199" y="934375"/>
            <a:ext cx="12039600" cy="3439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E3760-3A38-9945-F2A8-C82B7EB6EEB0}"/>
              </a:ext>
            </a:extLst>
          </p:cNvPr>
          <p:cNvSpPr txBox="1"/>
          <p:nvPr/>
        </p:nvSpPr>
        <p:spPr>
          <a:xfrm>
            <a:off x="1143427" y="0"/>
            <a:ext cx="9905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cs typeface="Arial" panose="020B0604020202020204" pitchFamily="34" charset="0"/>
              </a:rPr>
              <a:t>Quantifying precision on evidence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0DD73-2DA7-68AB-5D14-83DFE4A73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31" r="13654"/>
          <a:stretch/>
        </p:blipFill>
        <p:spPr>
          <a:xfrm>
            <a:off x="6902397" y="1137085"/>
            <a:ext cx="5027918" cy="30446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8C0272-F717-B1EB-22E1-3D20F0B7A54B}"/>
              </a:ext>
            </a:extLst>
          </p:cNvPr>
          <p:cNvSpPr txBox="1"/>
          <p:nvPr/>
        </p:nvSpPr>
        <p:spPr>
          <a:xfrm>
            <a:off x="261685" y="1164457"/>
            <a:ext cx="671734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GB" sz="2800" dirty="0">
                <a:solidFill>
                  <a:prstClr val="black"/>
                </a:solidFill>
                <a:cs typeface="Arial" panose="020B0604020202020204" pitchFamily="34" charset="0"/>
              </a:rPr>
              <a:t>Hierarchical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drift diffusion model 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  <a:cs typeface="Arial" panose="020B0604020202020204" pitchFamily="34" charset="0"/>
              </a:rPr>
              <a:t>Fitted to reaction times &amp; responses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  <a:cs typeface="Arial" panose="020B0604020202020204" pitchFamily="34" charset="0"/>
              </a:rPr>
              <a:t>Decision threshold ~ amount of evidence needed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  <a:cs typeface="Arial" panose="020B0604020202020204" pitchFamily="34" charset="0"/>
              </a:rPr>
              <a:t>Drift rate ~ sensory evidence precision</a:t>
            </a:r>
          </a:p>
        </p:txBody>
      </p:sp>
    </p:spTree>
    <p:extLst>
      <p:ext uri="{BB962C8B-B14F-4D97-AF65-F5344CB8AC3E}">
        <p14:creationId xmlns:p14="http://schemas.microsoft.com/office/powerpoint/2010/main" val="196361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34CFA6-81BC-21FE-E998-1AC4D050AF2A}"/>
              </a:ext>
            </a:extLst>
          </p:cNvPr>
          <p:cNvSpPr/>
          <p:nvPr/>
        </p:nvSpPr>
        <p:spPr>
          <a:xfrm>
            <a:off x="609600" y="4456964"/>
            <a:ext cx="10438972" cy="22812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F765AB4-2149-8F40-8E70-E88206F05C08}"/>
              </a:ext>
            </a:extLst>
          </p:cNvPr>
          <p:cNvSpPr/>
          <p:nvPr/>
        </p:nvSpPr>
        <p:spPr>
          <a:xfrm>
            <a:off x="76199" y="934375"/>
            <a:ext cx="12039600" cy="343962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E3760-3A38-9945-F2A8-C82B7EB6EEB0}"/>
              </a:ext>
            </a:extLst>
          </p:cNvPr>
          <p:cNvSpPr txBox="1"/>
          <p:nvPr/>
        </p:nvSpPr>
        <p:spPr>
          <a:xfrm>
            <a:off x="1143427" y="0"/>
            <a:ext cx="9905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cs typeface="Arial" panose="020B0604020202020204" pitchFamily="34" charset="0"/>
              </a:rPr>
              <a:t>Quantifying precision on evidence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0DD73-2DA7-68AB-5D14-83DFE4A73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31" r="13654"/>
          <a:stretch/>
        </p:blipFill>
        <p:spPr>
          <a:xfrm>
            <a:off x="6902397" y="1137085"/>
            <a:ext cx="5027918" cy="30446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8C0272-F717-B1EB-22E1-3D20F0B7A54B}"/>
              </a:ext>
            </a:extLst>
          </p:cNvPr>
          <p:cNvSpPr txBox="1"/>
          <p:nvPr/>
        </p:nvSpPr>
        <p:spPr>
          <a:xfrm>
            <a:off x="261685" y="1164457"/>
            <a:ext cx="6717342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GB" sz="2800" dirty="0">
                <a:solidFill>
                  <a:prstClr val="black"/>
                </a:solidFill>
                <a:cs typeface="Arial" panose="020B0604020202020204" pitchFamily="34" charset="0"/>
              </a:rPr>
              <a:t>Hierarchical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anose="020B0604020202020204" pitchFamily="34" charset="0"/>
              </a:rPr>
              <a:t> drift diffusion model 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  <a:cs typeface="Arial" panose="020B0604020202020204" pitchFamily="34" charset="0"/>
              </a:rPr>
              <a:t>Fitted to reaction times &amp; responses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  <a:cs typeface="Arial" panose="020B0604020202020204" pitchFamily="34" charset="0"/>
              </a:rPr>
              <a:t>Decision threshold ~ amount of evidence needed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  <a:cs typeface="Arial" panose="020B0604020202020204" pitchFamily="34" charset="0"/>
              </a:rPr>
              <a:t>Drift rate ~ sensory evidence precision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114729-99D6-1C59-EBDC-19FC61BBF222}"/>
              </a:ext>
            </a:extLst>
          </p:cNvPr>
          <p:cNvGrpSpPr/>
          <p:nvPr/>
        </p:nvGrpSpPr>
        <p:grpSpPr>
          <a:xfrm>
            <a:off x="8182868" y="4792227"/>
            <a:ext cx="2466975" cy="1857376"/>
            <a:chOff x="7031597" y="2551743"/>
            <a:chExt cx="2466975" cy="1857376"/>
          </a:xfrm>
        </p:grpSpPr>
        <p:pic>
          <p:nvPicPr>
            <p:cNvPr id="14" name="Picture 2" descr="A balance scale where the evidence weighs more than the prior">
              <a:extLst>
                <a:ext uri="{FF2B5EF4-FFF2-40B4-BE49-F238E27FC236}">
                  <a16:creationId xmlns:a16="http://schemas.microsoft.com/office/drawing/2014/main" id="{1E77087D-52C0-08E8-E377-3CC2946FE8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597" y="2551743"/>
              <a:ext cx="2466975" cy="185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76D3D1-D949-9660-6047-9C352022E9BE}"/>
                </a:ext>
              </a:extLst>
            </p:cNvPr>
            <p:cNvSpPr txBox="1"/>
            <p:nvPr/>
          </p:nvSpPr>
          <p:spPr>
            <a:xfrm>
              <a:off x="7053369" y="3837077"/>
              <a:ext cx="1086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evidence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AD1024-000D-2475-7081-F15F1BB8F08A}"/>
                </a:ext>
              </a:extLst>
            </p:cNvPr>
            <p:cNvSpPr txBox="1"/>
            <p:nvPr/>
          </p:nvSpPr>
          <p:spPr>
            <a:xfrm>
              <a:off x="8655339" y="3535492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prior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BD2C7B0-DEF0-AB9D-0C78-05FFE57A9118}"/>
              </a:ext>
            </a:extLst>
          </p:cNvPr>
          <p:cNvSpPr txBox="1"/>
          <p:nvPr/>
        </p:nvSpPr>
        <p:spPr>
          <a:xfrm>
            <a:off x="797389" y="4609369"/>
            <a:ext cx="6096000" cy="1944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Will individuals with psychosis-like experiences show higher drift rates?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Beliefs more quickly / easily swayed by sensory evidence</a:t>
            </a:r>
          </a:p>
        </p:txBody>
      </p:sp>
    </p:spTree>
    <p:extLst>
      <p:ext uri="{BB962C8B-B14F-4D97-AF65-F5344CB8AC3E}">
        <p14:creationId xmlns:p14="http://schemas.microsoft.com/office/powerpoint/2010/main" val="670670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68330-3E3D-2BFC-87B3-C693929F9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25" t="32953" r="4013" b="37650"/>
          <a:stretch/>
        </p:blipFill>
        <p:spPr>
          <a:xfrm>
            <a:off x="7663543" y="1719945"/>
            <a:ext cx="3929743" cy="31037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3D9F9-E2AF-005D-7C09-354D73C2E461}"/>
              </a:ext>
            </a:extLst>
          </p:cNvPr>
          <p:cNvSpPr txBox="1"/>
          <p:nvPr/>
        </p:nvSpPr>
        <p:spPr>
          <a:xfrm>
            <a:off x="3014290" y="81726"/>
            <a:ext cx="5618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Random dot motion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AA59A-3E7C-35BC-4624-0CE2D33CFA90}"/>
              </a:ext>
            </a:extLst>
          </p:cNvPr>
          <p:cNvSpPr txBox="1"/>
          <p:nvPr/>
        </p:nvSpPr>
        <p:spPr>
          <a:xfrm>
            <a:off x="261257" y="1567543"/>
            <a:ext cx="6934199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Classic perceptual evidence accumulation task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i="1" dirty="0"/>
              <a:t>Posterior parietal cortex </a:t>
            </a:r>
            <a:r>
              <a:rPr lang="en-GB" sz="2800" dirty="0"/>
              <a:t>in monkeys well-known to accumulate evidence about motion direction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Proportion of dots moves coherently left or right while other dots random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High (easy) &amp; low (difficult) coherence</a:t>
            </a:r>
          </a:p>
        </p:txBody>
      </p:sp>
    </p:spTree>
    <p:extLst>
      <p:ext uri="{BB962C8B-B14F-4D97-AF65-F5344CB8AC3E}">
        <p14:creationId xmlns:p14="http://schemas.microsoft.com/office/powerpoint/2010/main" val="1542900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2B5FC92-880E-DE6F-D546-887D2D37C22C}"/>
              </a:ext>
            </a:extLst>
          </p:cNvPr>
          <p:cNvSpPr txBox="1"/>
          <p:nvPr/>
        </p:nvSpPr>
        <p:spPr>
          <a:xfrm>
            <a:off x="737442" y="1910635"/>
            <a:ext cx="5747657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N = 194 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Peters Delusion Inventory (PDI)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Cardiff anomalous perception scale (CAPS)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Median split groups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20BD1-9197-C931-518E-D05A38CBA6F6}"/>
              </a:ext>
            </a:extLst>
          </p:cNvPr>
          <p:cNvSpPr txBox="1"/>
          <p:nvPr/>
        </p:nvSpPr>
        <p:spPr>
          <a:xfrm>
            <a:off x="5101176" y="0"/>
            <a:ext cx="1824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Study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136DA-0431-51C1-4FAB-A3796CCC5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41746" r="39554" b="22222"/>
          <a:stretch/>
        </p:blipFill>
        <p:spPr>
          <a:xfrm>
            <a:off x="7249888" y="885461"/>
            <a:ext cx="4204670" cy="2982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F08F67-A68A-1EB6-ECC5-F87E06A5D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1" t="40159" r="39286" b="23809"/>
          <a:stretch/>
        </p:blipFill>
        <p:spPr>
          <a:xfrm>
            <a:off x="7249888" y="3868148"/>
            <a:ext cx="4349205" cy="298268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4C73E24-3069-A7A4-6128-72214A66A586}"/>
              </a:ext>
            </a:extLst>
          </p:cNvPr>
          <p:cNvGrpSpPr>
            <a:grpSpLocks noChangeAspect="1"/>
          </p:cNvGrpSpPr>
          <p:nvPr/>
        </p:nvGrpSpPr>
        <p:grpSpPr>
          <a:xfrm>
            <a:off x="97971" y="5399314"/>
            <a:ext cx="3701355" cy="1458686"/>
            <a:chOff x="6333652" y="2002971"/>
            <a:chExt cx="4386942" cy="172887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B4B1AAC-3471-7C49-EBB0-2E0F0BCF4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46" t="48124" r="46071" b="38571"/>
            <a:stretch/>
          </p:blipFill>
          <p:spPr>
            <a:xfrm>
              <a:off x="6333652" y="2819400"/>
              <a:ext cx="4386942" cy="91244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7F86BCD-BFCD-76F7-9AC8-3F9F1B6C9F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946" t="22222" r="46071" b="67937"/>
            <a:stretch/>
          </p:blipFill>
          <p:spPr>
            <a:xfrm>
              <a:off x="6333652" y="2002971"/>
              <a:ext cx="4386942" cy="674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057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D2929-71FE-85D4-35C5-EE5BF35C1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08"/>
          <a:stretch/>
        </p:blipFill>
        <p:spPr>
          <a:xfrm>
            <a:off x="3472543" y="903557"/>
            <a:ext cx="5246914" cy="5954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A55FCA-F535-00D6-00F8-008A7F2FD63C}"/>
              </a:ext>
            </a:extLst>
          </p:cNvPr>
          <p:cNvSpPr txBox="1"/>
          <p:nvPr/>
        </p:nvSpPr>
        <p:spPr>
          <a:xfrm>
            <a:off x="4208432" y="0"/>
            <a:ext cx="3578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Study 1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961ABA-341C-5978-BFA8-23F9A4066E55}"/>
              </a:ext>
            </a:extLst>
          </p:cNvPr>
          <p:cNvSpPr txBox="1"/>
          <p:nvPr/>
        </p:nvSpPr>
        <p:spPr>
          <a:xfrm>
            <a:off x="478971" y="2078674"/>
            <a:ext cx="2964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  <a:cs typeface="Arial" panose="020B0604020202020204" pitchFamily="34" charset="0"/>
              </a:rPr>
              <a:t>PDI &amp; increased drift rate</a:t>
            </a:r>
            <a:endParaRPr lang="en-GB" i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8927EE-8510-F3AB-2C0E-5D66B8EC8C4E}"/>
              </a:ext>
            </a:extLst>
          </p:cNvPr>
          <p:cNvSpPr txBox="1"/>
          <p:nvPr/>
        </p:nvSpPr>
        <p:spPr>
          <a:xfrm>
            <a:off x="76201" y="4705146"/>
            <a:ext cx="326969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>
                <a:cs typeface="Arial" panose="020B0604020202020204" pitchFamily="34" charset="0"/>
              </a:rPr>
              <a:t>No evidence PDI relates to threshold 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6B344-5EE7-E781-AFFF-C7A3A6655049}"/>
              </a:ext>
            </a:extLst>
          </p:cNvPr>
          <p:cNvSpPr txBox="1"/>
          <p:nvPr/>
        </p:nvSpPr>
        <p:spPr>
          <a:xfrm>
            <a:off x="8545285" y="1863231"/>
            <a:ext cx="3367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cs typeface="Arial" panose="020B0604020202020204" pitchFamily="34" charset="0"/>
              </a:rPr>
              <a:t>Partial evidence for CAPS &amp; increased drift rate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8E67C3-8BF3-F162-4782-9ECB8B36D61F}"/>
              </a:ext>
            </a:extLst>
          </p:cNvPr>
          <p:cNvSpPr txBox="1"/>
          <p:nvPr/>
        </p:nvSpPr>
        <p:spPr>
          <a:xfrm>
            <a:off x="8545281" y="4628202"/>
            <a:ext cx="33676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cs typeface="Arial" panose="020B0604020202020204" pitchFamily="34" charset="0"/>
              </a:rPr>
              <a:t>Partial evidence for CAPS &amp; increased threshold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18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29F3EB6-B91C-40DE-8144-D1DE3A8BA3E2}"/>
              </a:ext>
            </a:extLst>
          </p:cNvPr>
          <p:cNvSpPr txBox="1"/>
          <p:nvPr/>
        </p:nvSpPr>
        <p:spPr>
          <a:xfrm>
            <a:off x="2209799" y="376882"/>
            <a:ext cx="7641771" cy="188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ea typeface="+mn-ea"/>
                <a:cs typeface="Arial" panose="020B0604020202020204" pitchFamily="34" charset="0"/>
              </a:rPr>
              <a:t>Things that make us different: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ea typeface="+mn-ea"/>
                <a:cs typeface="Arial" panose="020B0604020202020204" pitchFamily="34" charset="0"/>
              </a:rPr>
              <a:t>early life events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uLnTx/>
                <a:uFillTx/>
                <a:ea typeface="+mn-ea"/>
                <a:cs typeface="Arial" panose="020B0604020202020204" pitchFamily="34" charset="0"/>
              </a:rPr>
              <a:t>, psychotic experiences, face recognition abilities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pic>
        <p:nvPicPr>
          <p:cNvPr id="2050" name="Picture 2" descr="Alex Lloyd Profile | University College London">
            <a:extLst>
              <a:ext uri="{FF2B5EF4-FFF2-40B4-BE49-F238E27FC236}">
                <a16:creationId xmlns:a16="http://schemas.microsoft.com/office/drawing/2014/main" id="{51FA1095-FCD8-C962-7EA2-14AFB4057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21" y="4108749"/>
            <a:ext cx="2154022" cy="215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yan McKay - The NOMIS Foundation">
            <a:extLst>
              <a:ext uri="{FF2B5EF4-FFF2-40B4-BE49-F238E27FC236}">
                <a16:creationId xmlns:a16="http://schemas.microsoft.com/office/drawing/2014/main" id="{7105FFEA-094B-75D0-4BB7-298B557C4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839" y="4108749"/>
            <a:ext cx="2288649" cy="215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9323D6-E388-BAA3-B7D1-61CA1F65DC0E}"/>
              </a:ext>
            </a:extLst>
          </p:cNvPr>
          <p:cNvSpPr txBox="1"/>
          <p:nvPr/>
        </p:nvSpPr>
        <p:spPr>
          <a:xfrm>
            <a:off x="5995380" y="6334780"/>
            <a:ext cx="249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Ryan McKay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957FF-89B7-C0ED-43C6-BA4ED59D52BC}"/>
              </a:ext>
            </a:extLst>
          </p:cNvPr>
          <p:cNvSpPr txBox="1"/>
          <p:nvPr/>
        </p:nvSpPr>
        <p:spPr>
          <a:xfrm>
            <a:off x="3385450" y="6334780"/>
            <a:ext cx="249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Alex Lloyd</a:t>
            </a:r>
          </a:p>
        </p:txBody>
      </p:sp>
    </p:spTree>
    <p:extLst>
      <p:ext uri="{BB962C8B-B14F-4D97-AF65-F5344CB8AC3E}">
        <p14:creationId xmlns:p14="http://schemas.microsoft.com/office/powerpoint/2010/main" val="400889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BFBB1F-AD36-3161-261B-1F7B8C6616EF}"/>
              </a:ext>
            </a:extLst>
          </p:cNvPr>
          <p:cNvSpPr txBox="1"/>
          <p:nvPr/>
        </p:nvSpPr>
        <p:spPr>
          <a:xfrm>
            <a:off x="5101176" y="0"/>
            <a:ext cx="1824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Study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AE3522-A9B1-214A-485E-963DFF2C7123}"/>
              </a:ext>
            </a:extLst>
          </p:cNvPr>
          <p:cNvSpPr txBox="1"/>
          <p:nvPr/>
        </p:nvSpPr>
        <p:spPr>
          <a:xfrm>
            <a:off x="305232" y="1035037"/>
            <a:ext cx="6993006" cy="5042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kumimoji="0" lang="en-GB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Posterior parietal cortex </a:t>
            </a: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monkeys well-known to accumulate evidence about motion direction</a:t>
            </a:r>
            <a:endParaRPr lang="en-GB" sz="2800" dirty="0"/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i="1" dirty="0"/>
              <a:t>N</a:t>
            </a:r>
            <a:r>
              <a:rPr lang="en-GB" sz="2800" dirty="0"/>
              <a:t> = 68, median split based on PDI, CAPS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Repetitive transcranial stimulation (TMS)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Offline 15 minutes of repetitive low-frequency (1 Hz) over P4 for 15 minutes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Sham (coil flipped)</a:t>
            </a:r>
          </a:p>
          <a:p>
            <a:endParaRPr lang="en-GB" sz="2800" dirty="0"/>
          </a:p>
        </p:txBody>
      </p:sp>
      <p:pic>
        <p:nvPicPr>
          <p:cNvPr id="8194" name="Picture 2" descr="10–20 system (EEG) - Wikipedia">
            <a:extLst>
              <a:ext uri="{FF2B5EF4-FFF2-40B4-BE49-F238E27FC236}">
                <a16:creationId xmlns:a16="http://schemas.microsoft.com/office/drawing/2014/main" id="{2B894605-D864-F1E4-F55E-68116AAFB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572" y="769441"/>
            <a:ext cx="3527410" cy="331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Figure 2 from A Triangulation-Based MRI-Guided Method for TMS Coil  Positioning | Semantic Scholar">
            <a:extLst>
              <a:ext uri="{FF2B5EF4-FFF2-40B4-BE49-F238E27FC236}">
                <a16:creationId xmlns:a16="http://schemas.microsoft.com/office/drawing/2014/main" id="{5AAE2898-1B70-687C-7C5D-81960EE2C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3"/>
          <a:stretch/>
        </p:blipFill>
        <p:spPr bwMode="auto">
          <a:xfrm>
            <a:off x="8859746" y="2530879"/>
            <a:ext cx="1647754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D6250A2-BCC2-B23B-4E0B-0F57B6CD5F67}"/>
              </a:ext>
            </a:extLst>
          </p:cNvPr>
          <p:cNvSpPr/>
          <p:nvPr/>
        </p:nvSpPr>
        <p:spPr>
          <a:xfrm>
            <a:off x="9730855" y="2893325"/>
            <a:ext cx="313898" cy="3138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579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122C5-0D2A-498C-1255-6594B7341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53"/>
          <a:stretch/>
        </p:blipFill>
        <p:spPr>
          <a:xfrm>
            <a:off x="3472541" y="834761"/>
            <a:ext cx="5340611" cy="59507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CC5D41-7EDA-995F-C9C7-F84FA57894A8}"/>
              </a:ext>
            </a:extLst>
          </p:cNvPr>
          <p:cNvSpPr txBox="1"/>
          <p:nvPr/>
        </p:nvSpPr>
        <p:spPr>
          <a:xfrm>
            <a:off x="4353734" y="72482"/>
            <a:ext cx="35782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cs typeface="Arial" panose="020B0604020202020204" pitchFamily="34" charset="0"/>
              </a:rPr>
              <a:t>Study 2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D08DF-2A1D-FC13-3A0B-0D96BB01EDEB}"/>
              </a:ext>
            </a:extLst>
          </p:cNvPr>
          <p:cNvSpPr txBox="1"/>
          <p:nvPr/>
        </p:nvSpPr>
        <p:spPr>
          <a:xfrm>
            <a:off x="141512" y="1605227"/>
            <a:ext cx="33310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i="1" dirty="0">
                <a:solidFill>
                  <a:srgbClr val="FF0000"/>
                </a:solidFill>
              </a:rPr>
              <a:t>Larger drift rate for high PDI replicates &amp; eliminated by TMS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153B63-33C1-C5BA-027B-1E4895B3CD68}"/>
              </a:ext>
            </a:extLst>
          </p:cNvPr>
          <p:cNvSpPr txBox="1"/>
          <p:nvPr/>
        </p:nvSpPr>
        <p:spPr>
          <a:xfrm>
            <a:off x="8665031" y="1820670"/>
            <a:ext cx="358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evidence CAPS relates to drift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D1AEB-4F11-DCFC-611C-064BF3C5471F}"/>
              </a:ext>
            </a:extLst>
          </p:cNvPr>
          <p:cNvSpPr txBox="1"/>
          <p:nvPr/>
        </p:nvSpPr>
        <p:spPr>
          <a:xfrm>
            <a:off x="141512" y="4518664"/>
            <a:ext cx="3331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dirty="0"/>
              <a:t>No evidence PDI relates to threshold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F3FC52-7512-F2AF-C4BA-28062D82774B}"/>
              </a:ext>
            </a:extLst>
          </p:cNvPr>
          <p:cNvSpPr txBox="1"/>
          <p:nvPr/>
        </p:nvSpPr>
        <p:spPr>
          <a:xfrm>
            <a:off x="8665031" y="4518664"/>
            <a:ext cx="3581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Larger threshold for high CAPS increased by TMS</a:t>
            </a:r>
          </a:p>
        </p:txBody>
      </p:sp>
    </p:spTree>
    <p:extLst>
      <p:ext uri="{BB962C8B-B14F-4D97-AF65-F5344CB8AC3E}">
        <p14:creationId xmlns:p14="http://schemas.microsoft.com/office/powerpoint/2010/main" val="3040450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75B8C6-E728-7F2A-C496-93B8FEF6256E}"/>
              </a:ext>
            </a:extLst>
          </p:cNvPr>
          <p:cNvSpPr/>
          <p:nvPr/>
        </p:nvSpPr>
        <p:spPr>
          <a:xfrm>
            <a:off x="108857" y="3364734"/>
            <a:ext cx="11996057" cy="34061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A7D3FD-6A39-7C70-1160-6A5B9BAADFAD}"/>
              </a:ext>
            </a:extLst>
          </p:cNvPr>
          <p:cNvSpPr txBox="1"/>
          <p:nvPr/>
        </p:nvSpPr>
        <p:spPr>
          <a:xfrm>
            <a:off x="4464784" y="0"/>
            <a:ext cx="2980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252FF-C575-BA11-7976-1EB9B19FE40A}"/>
              </a:ext>
            </a:extLst>
          </p:cNvPr>
          <p:cNvSpPr txBox="1"/>
          <p:nvPr/>
        </p:nvSpPr>
        <p:spPr>
          <a:xfrm>
            <a:off x="212271" y="3440934"/>
            <a:ext cx="7015843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Predictive coding &amp; psychosis prone-ness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Delusions, hallucinations arise from overly precise evidence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Ordinary experiences give rise to spurious prediction error, driving bizarre beliefs to explain “aberrant salience”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B018D9-CE0F-6F37-8A78-A865D2E8EA7F}"/>
              </a:ext>
            </a:extLst>
          </p:cNvPr>
          <p:cNvGrpSpPr/>
          <p:nvPr/>
        </p:nvGrpSpPr>
        <p:grpSpPr>
          <a:xfrm>
            <a:off x="7331528" y="3508218"/>
            <a:ext cx="4517572" cy="3119209"/>
            <a:chOff x="7445829" y="1738269"/>
            <a:chExt cx="4517572" cy="3119209"/>
          </a:xfrm>
        </p:grpSpPr>
        <p:pic>
          <p:nvPicPr>
            <p:cNvPr id="14338" name="Picture 2" descr="Image">
              <a:extLst>
                <a:ext uri="{FF2B5EF4-FFF2-40B4-BE49-F238E27FC236}">
                  <a16:creationId xmlns:a16="http://schemas.microsoft.com/office/drawing/2014/main" id="{E9931356-4009-272A-3284-2502B5E07B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595" b="39418"/>
            <a:stretch/>
          </p:blipFill>
          <p:spPr bwMode="auto">
            <a:xfrm>
              <a:off x="7445829" y="1738269"/>
              <a:ext cx="4517572" cy="3116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056F94-5B6D-874D-C876-63828D4B031B}"/>
                </a:ext>
              </a:extLst>
            </p:cNvPr>
            <p:cNvSpPr/>
            <p:nvPr/>
          </p:nvSpPr>
          <p:spPr>
            <a:xfrm>
              <a:off x="11658600" y="4204335"/>
              <a:ext cx="304801" cy="6531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F058E99-3961-A82C-AD7E-762F3BA40920}"/>
              </a:ext>
            </a:extLst>
          </p:cNvPr>
          <p:cNvSpPr txBox="1"/>
          <p:nvPr/>
        </p:nvSpPr>
        <p:spPr>
          <a:xfrm>
            <a:off x="300998" y="815767"/>
            <a:ext cx="11401144" cy="2072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Replicated link between delusion proneness &amp; drift rates 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Hasty / impulsive  evidence accumulation due to oversensitivity to evidence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PPC (known to accumulate decision variable) causally involved</a:t>
            </a:r>
          </a:p>
        </p:txBody>
      </p:sp>
    </p:spTree>
    <p:extLst>
      <p:ext uri="{BB962C8B-B14F-4D97-AF65-F5344CB8AC3E}">
        <p14:creationId xmlns:p14="http://schemas.microsoft.com/office/powerpoint/2010/main" val="2666312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What is hot off the press? - Quora">
            <a:extLst>
              <a:ext uri="{FF2B5EF4-FFF2-40B4-BE49-F238E27FC236}">
                <a16:creationId xmlns:a16="http://schemas.microsoft.com/office/drawing/2014/main" id="{63DB06C6-C51A-43A8-E323-0332FD55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038" y="2172991"/>
            <a:ext cx="2277835" cy="188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aia Giampietro — Royal Holloway Research Portal">
            <a:extLst>
              <a:ext uri="{FF2B5EF4-FFF2-40B4-BE49-F238E27FC236}">
                <a16:creationId xmlns:a16="http://schemas.microsoft.com/office/drawing/2014/main" id="{4D39B25D-26FF-7A45-3FC9-93A35CBF3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43" y="4075093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CCB7C3-7F26-A560-6F04-FD276B53DD61}"/>
              </a:ext>
            </a:extLst>
          </p:cNvPr>
          <p:cNvSpPr txBox="1"/>
          <p:nvPr/>
        </p:nvSpPr>
        <p:spPr>
          <a:xfrm>
            <a:off x="1295400" y="5903893"/>
            <a:ext cx="217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Gaia </a:t>
            </a:r>
            <a:r>
              <a:rPr lang="en-GB" sz="2800" dirty="0" err="1"/>
              <a:t>Giampietro</a:t>
            </a: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FA8C3-7AC7-0AED-D1C8-15B5A5D8FE29}"/>
              </a:ext>
            </a:extLst>
          </p:cNvPr>
          <p:cNvSpPr txBox="1"/>
          <p:nvPr/>
        </p:nvSpPr>
        <p:spPr>
          <a:xfrm>
            <a:off x="2209799" y="376882"/>
            <a:ext cx="7641771" cy="188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ea typeface="+mn-ea"/>
                <a:cs typeface="Arial" panose="020B0604020202020204" pitchFamily="34" charset="0"/>
              </a:rPr>
              <a:t>Things that make us different: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highlight>
                  <a:srgbClr val="FFFFFF"/>
                </a:highlight>
                <a:uLnTx/>
                <a:uFillTx/>
                <a:ea typeface="+mn-ea"/>
                <a:cs typeface="Arial" panose="020B0604020202020204" pitchFamily="34" charset="0"/>
              </a:rPr>
              <a:t>early life events, psychotic experiences, 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FF"/>
                </a:highlight>
                <a:uLnTx/>
                <a:uFillTx/>
                <a:ea typeface="+mn-ea"/>
                <a:cs typeface="Arial" panose="020B0604020202020204" pitchFamily="34" charset="0"/>
              </a:rPr>
              <a:t>face recognition abilities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pic>
        <p:nvPicPr>
          <p:cNvPr id="4102" name="Picture 6" descr="Professor Laura Mickes">
            <a:extLst>
              <a:ext uri="{FF2B5EF4-FFF2-40B4-BE49-F238E27FC236}">
                <a16:creationId xmlns:a16="http://schemas.microsoft.com/office/drawing/2014/main" id="{4ACD905D-3914-EECC-2176-752EDD14B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715" y="4075093"/>
            <a:ext cx="2490108" cy="189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EC07A9-EDCB-DD17-8486-4A8B1F9E28B0}"/>
              </a:ext>
            </a:extLst>
          </p:cNvPr>
          <p:cNvSpPr txBox="1"/>
          <p:nvPr/>
        </p:nvSpPr>
        <p:spPr>
          <a:xfrm>
            <a:off x="5608850" y="6119336"/>
            <a:ext cx="249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Laura Mickes</a:t>
            </a:r>
          </a:p>
        </p:txBody>
      </p:sp>
      <p:pic>
        <p:nvPicPr>
          <p:cNvPr id="4104" name="Picture 8" descr="Ryan McKay - The NOMIS Foundation">
            <a:extLst>
              <a:ext uri="{FF2B5EF4-FFF2-40B4-BE49-F238E27FC236}">
                <a16:creationId xmlns:a16="http://schemas.microsoft.com/office/drawing/2014/main" id="{14DBBE6C-3E34-0F8C-8D88-87AA3C785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08" y="4075093"/>
            <a:ext cx="2095499" cy="19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579A7-7925-2FEE-C898-1E0ECDED1A52}"/>
              </a:ext>
            </a:extLst>
          </p:cNvPr>
          <p:cNvSpPr txBox="1"/>
          <p:nvPr/>
        </p:nvSpPr>
        <p:spPr>
          <a:xfrm>
            <a:off x="8273134" y="6119336"/>
            <a:ext cx="249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Ryan McKay</a:t>
            </a:r>
          </a:p>
        </p:txBody>
      </p:sp>
      <p:pic>
        <p:nvPicPr>
          <p:cNvPr id="4106" name="Picture 10" descr="Dr Thora Bjornsdottir">
            <a:extLst>
              <a:ext uri="{FF2B5EF4-FFF2-40B4-BE49-F238E27FC236}">
                <a16:creationId xmlns:a16="http://schemas.microsoft.com/office/drawing/2014/main" id="{16014B43-2627-3A9C-8CAD-81962EFD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128" y="4069650"/>
            <a:ext cx="1834243" cy="183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A5D807-5AAD-E709-29FA-6F89D243BF6D}"/>
              </a:ext>
            </a:extLst>
          </p:cNvPr>
          <p:cNvSpPr txBox="1"/>
          <p:nvPr/>
        </p:nvSpPr>
        <p:spPr>
          <a:xfrm>
            <a:off x="3586838" y="5903892"/>
            <a:ext cx="217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Thora </a:t>
            </a:r>
            <a:r>
              <a:rPr lang="en-GB" sz="2800" dirty="0" err="1"/>
              <a:t>Bjornsdottir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762101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20688" y="65069"/>
            <a:ext cx="5622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Features are dimensions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3582" y="1040767"/>
            <a:ext cx="4781851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Faces vary on independent dimensions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400" dirty="0"/>
              <a:t>e.g., distance between eyes, nose size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Each dimension is axis in multidimensional space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Each face is coordinate in the space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A list of values of each feature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866244" y="1682219"/>
            <a:ext cx="4060697" cy="3644212"/>
            <a:chOff x="4782683" y="1218190"/>
            <a:chExt cx="4060697" cy="36442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l="9233" t="29395" r="66392" b="28567"/>
            <a:stretch/>
          </p:blipFill>
          <p:spPr>
            <a:xfrm>
              <a:off x="4840144" y="1218190"/>
              <a:ext cx="3756589" cy="364421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718438" y="1378011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Big noses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37488" y="4445061"/>
              <a:ext cx="1399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Small noses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2683" y="1932009"/>
              <a:ext cx="11054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Eyes close together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37911" y="2289125"/>
              <a:ext cx="1105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Eyes far apart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0797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2336" y="40940"/>
            <a:ext cx="9692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Face space predicts distinctiveness effects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80117" y="877303"/>
            <a:ext cx="496625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500"/>
              </a:spcBef>
            </a:pPr>
            <a:r>
              <a:rPr lang="en-GB" sz="2800" dirty="0"/>
              <a:t>Typical faces </a:t>
            </a:r>
          </a:p>
          <a:p>
            <a:pPr marL="4572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Densely packed together around average</a:t>
            </a:r>
          </a:p>
          <a:p>
            <a:pPr marL="4572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Like many other faces</a:t>
            </a:r>
          </a:p>
          <a:p>
            <a:pPr marL="4572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Highly confusable</a:t>
            </a:r>
          </a:p>
          <a:p>
            <a:pPr marL="4572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Less accuracy</a:t>
            </a:r>
          </a:p>
          <a:p>
            <a:pPr>
              <a:spcBef>
                <a:spcPts val="1500"/>
              </a:spcBef>
            </a:pPr>
            <a:r>
              <a:rPr lang="en-GB" sz="2800" dirty="0"/>
              <a:t>Distinctive faces</a:t>
            </a:r>
          </a:p>
          <a:p>
            <a:pPr marL="4572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Alone in space</a:t>
            </a:r>
          </a:p>
          <a:p>
            <a:pPr marL="4572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Cannot easily confuse faces</a:t>
            </a:r>
          </a:p>
          <a:p>
            <a:pPr marL="457200" indent="-457200">
              <a:spcBef>
                <a:spcPts val="1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More accurate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" r="6762"/>
          <a:stretch/>
        </p:blipFill>
        <p:spPr>
          <a:xfrm>
            <a:off x="6907277" y="1012193"/>
            <a:ext cx="3622083" cy="31607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907276" y="4543662"/>
            <a:ext cx="3624342" cy="2314339"/>
            <a:chOff x="2888725" y="3947341"/>
            <a:chExt cx="3624342" cy="231433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725" y="3947341"/>
              <a:ext cx="3624342" cy="231433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62545" t="31975" r="22455" b="34321"/>
            <a:stretch/>
          </p:blipFill>
          <p:spPr>
            <a:xfrm>
              <a:off x="4616506" y="4008628"/>
              <a:ext cx="296685" cy="37497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62545" t="31975" r="22455" b="34321"/>
            <a:stretch/>
          </p:blipFill>
          <p:spPr>
            <a:xfrm>
              <a:off x="4753461" y="4204291"/>
              <a:ext cx="296685" cy="37497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62545" t="31975" r="22455" b="34321"/>
            <a:stretch/>
          </p:blipFill>
          <p:spPr>
            <a:xfrm>
              <a:off x="4386444" y="4315083"/>
              <a:ext cx="296685" cy="37497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62545" t="31975" r="22455" b="34321"/>
            <a:stretch/>
          </p:blipFill>
          <p:spPr>
            <a:xfrm>
              <a:off x="4534787" y="4253796"/>
              <a:ext cx="296685" cy="3749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868" y="5158352"/>
              <a:ext cx="345782" cy="36752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2970" y="4974592"/>
              <a:ext cx="345782" cy="367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5733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901EFC-F2AF-3934-7524-052B5D96C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78" t="49746" r="47232" b="22540"/>
          <a:stretch/>
        </p:blipFill>
        <p:spPr>
          <a:xfrm>
            <a:off x="359225" y="3068761"/>
            <a:ext cx="3243944" cy="2409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B33E7-9ED0-8CCF-F72B-EC0CD96CD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26" t="42940" r="25287" b="27077"/>
          <a:stretch/>
        </p:blipFill>
        <p:spPr>
          <a:xfrm>
            <a:off x="272143" y="895739"/>
            <a:ext cx="3766457" cy="2056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03BB1-9145-F10A-CC9A-5A319BF30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68" t="52374" r="20625" b="31110"/>
          <a:stretch/>
        </p:blipFill>
        <p:spPr>
          <a:xfrm>
            <a:off x="359225" y="5725380"/>
            <a:ext cx="3243943" cy="1132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6618C-0107-8B8B-B0B0-92A9AFF18AA2}"/>
              </a:ext>
            </a:extLst>
          </p:cNvPr>
          <p:cNvSpPr txBox="1"/>
          <p:nvPr/>
        </p:nvSpPr>
        <p:spPr>
          <a:xfrm>
            <a:off x="4430486" y="1338943"/>
            <a:ext cx="7326089" cy="2805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Faces learned as veridical should be recognised more accurately if caricatured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Caricatured test </a:t>
            </a:r>
            <a:r>
              <a:rPr lang="en-GB" sz="2800" dirty="0" err="1"/>
              <a:t>Swartzenegger</a:t>
            </a:r>
            <a:r>
              <a:rPr lang="en-GB" sz="2800" dirty="0"/>
              <a:t> better recognised because it is “more </a:t>
            </a:r>
            <a:r>
              <a:rPr lang="en-GB" sz="2800" dirty="0" err="1"/>
              <a:t>Swartzenegger</a:t>
            </a:r>
            <a:r>
              <a:rPr lang="en-GB" sz="2800" dirty="0"/>
              <a:t>” than the learned veridical version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FB298-6AE0-9F61-CD65-D9092C0948FE}"/>
              </a:ext>
            </a:extLst>
          </p:cNvPr>
          <p:cNvSpPr txBox="1"/>
          <p:nvPr/>
        </p:nvSpPr>
        <p:spPr>
          <a:xfrm>
            <a:off x="3083294" y="4479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 err="1"/>
              <a:t>Superportrait</a:t>
            </a:r>
            <a:r>
              <a:rPr lang="en-GB" sz="4000" dirty="0"/>
              <a:t> effect </a:t>
            </a:r>
          </a:p>
        </p:txBody>
      </p:sp>
    </p:spTree>
    <p:extLst>
      <p:ext uri="{BB962C8B-B14F-4D97-AF65-F5344CB8AC3E}">
        <p14:creationId xmlns:p14="http://schemas.microsoft.com/office/powerpoint/2010/main" val="1577320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876632-562C-1112-620A-A9E5FBEB7CC7}"/>
              </a:ext>
            </a:extLst>
          </p:cNvPr>
          <p:cNvSpPr txBox="1"/>
          <p:nvPr/>
        </p:nvSpPr>
        <p:spPr>
          <a:xfrm>
            <a:off x="4648199" y="1157293"/>
            <a:ext cx="7184123" cy="4914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Eyewitness lineups? Matching IDs (e.g., border security, etc)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Missing children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If you see a caricatured image, you might recognise a face seen as veridical earlier or later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Relatively little face recognition studies on children’s faces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i="1" dirty="0"/>
              <a:t>Ask me later about our eyewitness lineup studies using adult caricatures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DA467-EA3E-D3A0-8FD9-BE3F66516CF8}"/>
              </a:ext>
            </a:extLst>
          </p:cNvPr>
          <p:cNvSpPr txBox="1"/>
          <p:nvPr/>
        </p:nvSpPr>
        <p:spPr>
          <a:xfrm>
            <a:off x="2188028" y="61947"/>
            <a:ext cx="78159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Useful for forensic contexts? </a:t>
            </a:r>
          </a:p>
        </p:txBody>
      </p:sp>
      <p:pic>
        <p:nvPicPr>
          <p:cNvPr id="28674" name="Picture 2" descr="Etan Patz and the Missing Kids on Milk Cartons - The Atlantic">
            <a:extLst>
              <a:ext uri="{FF2B5EF4-FFF2-40B4-BE49-F238E27FC236}">
                <a16:creationId xmlns:a16="http://schemas.microsoft.com/office/drawing/2014/main" id="{EFD01C5A-AF2C-47C9-EF4F-677A472E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41" y="983121"/>
            <a:ext cx="3088135" cy="3088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The children on the milk carton: Before AMBER alerts, authorities searched  for missing kids through a national carton campaign | The Vintage News">
            <a:extLst>
              <a:ext uri="{FF2B5EF4-FFF2-40B4-BE49-F238E27FC236}">
                <a16:creationId xmlns:a16="http://schemas.microsoft.com/office/drawing/2014/main" id="{E13E6959-C006-4E11-95EF-C02B809A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63" y="4561115"/>
            <a:ext cx="3535040" cy="199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3676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C482AA-4351-5E40-49C5-8C079A22A1C9}"/>
              </a:ext>
            </a:extLst>
          </p:cNvPr>
          <p:cNvSpPr txBox="1"/>
          <p:nvPr/>
        </p:nvSpPr>
        <p:spPr>
          <a:xfrm>
            <a:off x="369624" y="1099457"/>
            <a:ext cx="7846644" cy="5042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CFMT+: Diagnostic test for assessing individual differences in facial recognition ability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400 enrolled participants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19 low recognisers &gt; 2 SD below mean CFMT+ 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20 super recognisers &gt; 2 SD above mean CFMT+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361 typical recognisers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Compared performance to a computational face space ….</a:t>
            </a:r>
          </a:p>
        </p:txBody>
      </p:sp>
      <p:pic>
        <p:nvPicPr>
          <p:cNvPr id="12" name="Picture 11" descr="A close-up of a child&#10;&#10;Description automatically generated">
            <a:extLst>
              <a:ext uri="{FF2B5EF4-FFF2-40B4-BE49-F238E27FC236}">
                <a16:creationId xmlns:a16="http://schemas.microsoft.com/office/drawing/2014/main" id="{6269B041-ECCF-0777-F682-95A672B4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34" y="4557182"/>
            <a:ext cx="1288425" cy="1541217"/>
          </a:xfrm>
          <a:prstGeom prst="rect">
            <a:avLst/>
          </a:prstGeom>
        </p:spPr>
      </p:pic>
      <p:pic>
        <p:nvPicPr>
          <p:cNvPr id="14" name="Picture 13" descr="A close-up of a child&#10;&#10;Description automatically generated">
            <a:extLst>
              <a:ext uri="{FF2B5EF4-FFF2-40B4-BE49-F238E27FC236}">
                <a16:creationId xmlns:a16="http://schemas.microsoft.com/office/drawing/2014/main" id="{2FF89055-1077-8417-52E5-74D8A5655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79" y="2928725"/>
            <a:ext cx="1125333" cy="1541217"/>
          </a:xfrm>
          <a:prstGeom prst="rect">
            <a:avLst/>
          </a:prstGeom>
        </p:spPr>
      </p:pic>
      <p:pic>
        <p:nvPicPr>
          <p:cNvPr id="16" name="Picture 15" descr="A close-up of a child&#10;&#10;Description automatically generated">
            <a:extLst>
              <a:ext uri="{FF2B5EF4-FFF2-40B4-BE49-F238E27FC236}">
                <a16:creationId xmlns:a16="http://schemas.microsoft.com/office/drawing/2014/main" id="{F13B9B1E-54E6-2D68-BC81-B98ED208B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82" y="2928725"/>
            <a:ext cx="1155234" cy="1541218"/>
          </a:xfrm>
          <a:prstGeom prst="rect">
            <a:avLst/>
          </a:prstGeom>
        </p:spPr>
      </p:pic>
      <p:pic>
        <p:nvPicPr>
          <p:cNvPr id="18" name="Picture 17" descr="A close-up of a child's face&#10;&#10;Description automatically generated">
            <a:extLst>
              <a:ext uri="{FF2B5EF4-FFF2-40B4-BE49-F238E27FC236}">
                <a16:creationId xmlns:a16="http://schemas.microsoft.com/office/drawing/2014/main" id="{A44A5614-BF40-B499-40DC-1706991F2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52" y="4557181"/>
            <a:ext cx="1209598" cy="15412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30C4870-7B6A-C559-48FE-0B85D329F9A7}"/>
              </a:ext>
            </a:extLst>
          </p:cNvPr>
          <p:cNvSpPr txBox="1"/>
          <p:nvPr/>
        </p:nvSpPr>
        <p:spPr>
          <a:xfrm rot="18699473">
            <a:off x="8483612" y="1678107"/>
            <a:ext cx="2371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Anticaricature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ED93F5-D92F-B00B-62BB-B90DE5E6F5CA}"/>
              </a:ext>
            </a:extLst>
          </p:cNvPr>
          <p:cNvSpPr txBox="1"/>
          <p:nvPr/>
        </p:nvSpPr>
        <p:spPr>
          <a:xfrm rot="18699473">
            <a:off x="9988530" y="1806265"/>
            <a:ext cx="1823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Caricature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937F50-BA45-4A3D-90E5-38C37BE1E006}"/>
              </a:ext>
            </a:extLst>
          </p:cNvPr>
          <p:cNvSpPr txBox="1"/>
          <p:nvPr/>
        </p:nvSpPr>
        <p:spPr>
          <a:xfrm>
            <a:off x="511631" y="55988"/>
            <a:ext cx="112340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Old / new recognition for children’s faces</a:t>
            </a:r>
          </a:p>
        </p:txBody>
      </p:sp>
    </p:spTree>
    <p:extLst>
      <p:ext uri="{BB962C8B-B14F-4D97-AF65-F5344CB8AC3E}">
        <p14:creationId xmlns:p14="http://schemas.microsoft.com/office/powerpoint/2010/main" val="2676998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D8E2112-8D80-0557-C027-3D70B58F2737}"/>
              </a:ext>
            </a:extLst>
          </p:cNvPr>
          <p:cNvSpPr txBox="1"/>
          <p:nvPr/>
        </p:nvSpPr>
        <p:spPr>
          <a:xfrm>
            <a:off x="292101" y="1324123"/>
            <a:ext cx="58038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Transfer learning in convolutional deep neutral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Project our faces onto dimensions of “highest level” of pretrained model to extract positions in “face space”, compute dissimilarity distances between faces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3FBE9-A653-4300-F1BF-A4B0825FB01F}"/>
              </a:ext>
            </a:extLst>
          </p:cNvPr>
          <p:cNvSpPr txBox="1"/>
          <p:nvPr/>
        </p:nvSpPr>
        <p:spPr>
          <a:xfrm>
            <a:off x="3098246" y="0"/>
            <a:ext cx="6041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Computational face space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C65FCD-B12B-482C-A837-E17232731EA7}"/>
              </a:ext>
            </a:extLst>
          </p:cNvPr>
          <p:cNvGrpSpPr>
            <a:grpSpLocks noChangeAspect="1"/>
          </p:cNvGrpSpPr>
          <p:nvPr/>
        </p:nvGrpSpPr>
        <p:grpSpPr>
          <a:xfrm>
            <a:off x="6229351" y="1043061"/>
            <a:ext cx="5580388" cy="5547001"/>
            <a:chOff x="292101" y="2166073"/>
            <a:chExt cx="4800599" cy="4771877"/>
          </a:xfrm>
        </p:grpSpPr>
        <p:pic>
          <p:nvPicPr>
            <p:cNvPr id="16" name="Picture 4" descr="Understanding VGG16: A Powerful Deep Learning Model for Image Recognition |  by Muhammad Abdullah Arif | Medium">
              <a:extLst>
                <a:ext uri="{FF2B5EF4-FFF2-40B4-BE49-F238E27FC236}">
                  <a16:creationId xmlns:a16="http://schemas.microsoft.com/office/drawing/2014/main" id="{16BCBD33-146E-0750-07BD-556AE13D5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01" y="2166073"/>
              <a:ext cx="4800599" cy="3840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9019B1-2B71-D67C-55EC-6508B5B504CE}"/>
                </a:ext>
              </a:extLst>
            </p:cNvPr>
            <p:cNvSpPr txBox="1"/>
            <p:nvPr/>
          </p:nvSpPr>
          <p:spPr>
            <a:xfrm>
              <a:off x="292101" y="6137731"/>
              <a:ext cx="309655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cf. Muhammad Abdullah Arif </a:t>
              </a:r>
              <a:r>
                <a:rPr lang="en-GB" sz="1400" i="1" dirty="0"/>
                <a:t>Medium</a:t>
              </a:r>
              <a:r>
                <a:rPr lang="en-GB" sz="1400" dirty="0"/>
                <a:t> </a:t>
              </a:r>
            </a:p>
            <a:p>
              <a:r>
                <a:rPr lang="en-GB" sz="1400" dirty="0">
                  <a:hlinkClick r:id="rId3"/>
                </a:rPr>
                <a:t>https://tinyurl.com/yc5sxees</a:t>
              </a:r>
              <a:endParaRPr lang="en-GB" sz="1400" dirty="0"/>
            </a:p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57624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2432DB-7420-772F-1B2C-6B22E1EE4EB0}"/>
              </a:ext>
            </a:extLst>
          </p:cNvPr>
          <p:cNvSpPr txBox="1"/>
          <p:nvPr/>
        </p:nvSpPr>
        <p:spPr>
          <a:xfrm>
            <a:off x="3657600" y="1563116"/>
            <a:ext cx="8229600" cy="3795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During development (adolescence), enhanced cognitive flexibility leads to </a:t>
            </a:r>
            <a:r>
              <a:rPr lang="en-GB" sz="2800" i="1" dirty="0">
                <a:cs typeface="Arial" panose="020B0604020202020204" pitchFamily="34" charset="0"/>
              </a:rPr>
              <a:t>exploratory behaviours </a:t>
            </a:r>
            <a:r>
              <a:rPr lang="en-GB" sz="2800" dirty="0">
                <a:cs typeface="Arial" panose="020B0604020202020204" pitchFamily="34" charset="0"/>
              </a:rPr>
              <a:t>so naive individual can learn about environment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Decision strategies then crystalise during adulthood, leading to reduced need for exploration &amp; reduced cognitive flexibility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0192D-16AD-C80A-D3EC-C4A2F87CE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1" t="27408" r="17917" b="44074"/>
          <a:stretch/>
        </p:blipFill>
        <p:spPr>
          <a:xfrm>
            <a:off x="3001736" y="4998072"/>
            <a:ext cx="5543550" cy="18599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6AF4DE-C07F-D73A-E352-5B1D994DA843}"/>
              </a:ext>
            </a:extLst>
          </p:cNvPr>
          <p:cNvSpPr txBox="1"/>
          <p:nvPr/>
        </p:nvSpPr>
        <p:spPr>
          <a:xfrm>
            <a:off x="195943" y="0"/>
            <a:ext cx="118001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kumimoji="0" lang="en-GB" sz="4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Can experiences during adolescence affect decisions in adulthood?</a:t>
            </a:r>
          </a:p>
        </p:txBody>
      </p:sp>
      <p:pic>
        <p:nvPicPr>
          <p:cNvPr id="16" name="Picture 6" descr="Exploration and Risk-Taking: Hallmarks of Adolescence That Increase  Well-Being – Association for Psychological Science – APS">
            <a:extLst>
              <a:ext uri="{FF2B5EF4-FFF2-40B4-BE49-F238E27FC236}">
                <a16:creationId xmlns:a16="http://schemas.microsoft.com/office/drawing/2014/main" id="{8DF5D94D-3680-78C6-6ED0-EF7F39D6E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3" y="1897559"/>
            <a:ext cx="3280423" cy="2056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922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1AE3BA4-2BAF-FA27-7357-B893AB536913}"/>
              </a:ext>
            </a:extLst>
          </p:cNvPr>
          <p:cNvGrpSpPr>
            <a:grpSpLocks noChangeAspect="1"/>
          </p:cNvGrpSpPr>
          <p:nvPr/>
        </p:nvGrpSpPr>
        <p:grpSpPr>
          <a:xfrm>
            <a:off x="6229351" y="1043061"/>
            <a:ext cx="5580388" cy="5547001"/>
            <a:chOff x="292101" y="2166073"/>
            <a:chExt cx="4800599" cy="4771877"/>
          </a:xfrm>
        </p:grpSpPr>
        <p:pic>
          <p:nvPicPr>
            <p:cNvPr id="15364" name="Picture 4" descr="Understanding VGG16: A Powerful Deep Learning Model for Image Recognition |  by Muhammad Abdullah Arif | Medium">
              <a:extLst>
                <a:ext uri="{FF2B5EF4-FFF2-40B4-BE49-F238E27FC236}">
                  <a16:creationId xmlns:a16="http://schemas.microsoft.com/office/drawing/2014/main" id="{490F6BA9-D34A-0E00-5070-43C3E8636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01" y="2166073"/>
              <a:ext cx="4800599" cy="3840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7B47BD-49C8-C00D-7D36-E1AB4A190398}"/>
                </a:ext>
              </a:extLst>
            </p:cNvPr>
            <p:cNvSpPr txBox="1"/>
            <p:nvPr/>
          </p:nvSpPr>
          <p:spPr>
            <a:xfrm>
              <a:off x="292101" y="6137731"/>
              <a:ext cx="3096553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cf. Muhammad Abdullah Arif </a:t>
              </a:r>
              <a:r>
                <a:rPr lang="en-GB" sz="1400" i="1" dirty="0"/>
                <a:t>Medium</a:t>
              </a:r>
              <a:r>
                <a:rPr lang="en-GB" sz="1400" dirty="0"/>
                <a:t> </a:t>
              </a:r>
            </a:p>
            <a:p>
              <a:r>
                <a:rPr lang="en-GB" sz="1400" dirty="0">
                  <a:hlinkClick r:id="rId3"/>
                </a:rPr>
                <a:t>https://tinyurl.com/yc5sxees</a:t>
              </a:r>
              <a:endParaRPr lang="en-GB" sz="1400" dirty="0"/>
            </a:p>
            <a:p>
              <a:endParaRPr lang="en-GB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D8E2112-8D80-0557-C027-3D70B58F2737}"/>
              </a:ext>
            </a:extLst>
          </p:cNvPr>
          <p:cNvSpPr txBox="1"/>
          <p:nvPr/>
        </p:nvSpPr>
        <p:spPr>
          <a:xfrm>
            <a:off x="292100" y="1164134"/>
            <a:ext cx="5803899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Vgg16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trained on </a:t>
            </a:r>
            <a:r>
              <a:rPr lang="en-GB" sz="2800" dirty="0" err="1"/>
              <a:t>Imagenet</a:t>
            </a:r>
            <a:r>
              <a:rPr lang="en-GB" sz="2800" dirty="0"/>
              <a:t> 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32,326 images broken down into 1,000 categories</a:t>
            </a:r>
          </a:p>
          <a:p>
            <a:endParaRPr lang="en-GB" sz="2800" dirty="0"/>
          </a:p>
          <a:p>
            <a:r>
              <a:rPr lang="en-GB" sz="2800" dirty="0" err="1"/>
              <a:t>SENet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SE-ResNet-50 trained in vggFACE2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3.31 million images of 9131 subjects, with an average of 362.6 images for each subject</a:t>
            </a:r>
          </a:p>
          <a:p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73FBE9-A653-4300-F1BF-A4B0825FB01F}"/>
              </a:ext>
            </a:extLst>
          </p:cNvPr>
          <p:cNvSpPr txBox="1"/>
          <p:nvPr/>
        </p:nvSpPr>
        <p:spPr>
          <a:xfrm>
            <a:off x="3076480" y="0"/>
            <a:ext cx="6041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Computational face space</a:t>
            </a:r>
          </a:p>
        </p:txBody>
      </p:sp>
    </p:spTree>
    <p:extLst>
      <p:ext uri="{BB962C8B-B14F-4D97-AF65-F5344CB8AC3E}">
        <p14:creationId xmlns:p14="http://schemas.microsoft.com/office/powerpoint/2010/main" val="3124991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75E7C6-F2EC-AD3A-7A72-9DBC411BD1B1}"/>
              </a:ext>
            </a:extLst>
          </p:cNvPr>
          <p:cNvSpPr txBox="1"/>
          <p:nvPr/>
        </p:nvSpPr>
        <p:spPr>
          <a:xfrm>
            <a:off x="6852182" y="156049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DC009-B1B0-1458-B08B-78C11D08A648}"/>
              </a:ext>
            </a:extLst>
          </p:cNvPr>
          <p:cNvSpPr txBox="1"/>
          <p:nvPr/>
        </p:nvSpPr>
        <p:spPr>
          <a:xfrm>
            <a:off x="1961245" y="156049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DF3963-B7FE-8AC3-E78B-8F329030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30" y="2177327"/>
            <a:ext cx="4981435" cy="29171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F5548-157C-7774-FCC7-01008F84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22" y="2177327"/>
            <a:ext cx="4981435" cy="29171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130FC9-12F4-78F2-603B-76F765223A89}"/>
              </a:ext>
            </a:extLst>
          </p:cNvPr>
          <p:cNvSpPr txBox="1"/>
          <p:nvPr/>
        </p:nvSpPr>
        <p:spPr>
          <a:xfrm>
            <a:off x="1341741" y="0"/>
            <a:ext cx="9585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Caricature spreads out faces in face space</a:t>
            </a:r>
          </a:p>
        </p:txBody>
      </p:sp>
    </p:spTree>
    <p:extLst>
      <p:ext uri="{BB962C8B-B14F-4D97-AF65-F5344CB8AC3E}">
        <p14:creationId xmlns:p14="http://schemas.microsoft.com/office/powerpoint/2010/main" val="295671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75E7C6-F2EC-AD3A-7A72-9DBC411BD1B1}"/>
              </a:ext>
            </a:extLst>
          </p:cNvPr>
          <p:cNvSpPr txBox="1"/>
          <p:nvPr/>
        </p:nvSpPr>
        <p:spPr>
          <a:xfrm>
            <a:off x="7456716" y="948460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DC009-B1B0-1458-B08B-78C11D08A648}"/>
              </a:ext>
            </a:extLst>
          </p:cNvPr>
          <p:cNvSpPr txBox="1"/>
          <p:nvPr/>
        </p:nvSpPr>
        <p:spPr>
          <a:xfrm>
            <a:off x="2057224" y="948460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805AF5-62B7-E1C1-50C1-492E5244E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1270"/>
          <a:stretch/>
        </p:blipFill>
        <p:spPr>
          <a:xfrm>
            <a:off x="371136" y="1478914"/>
            <a:ext cx="5207339" cy="48044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D3F263-69E0-5507-B9C2-CA280B85D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51428"/>
          <a:stretch/>
        </p:blipFill>
        <p:spPr>
          <a:xfrm>
            <a:off x="6096000" y="1471680"/>
            <a:ext cx="5235126" cy="4814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951EBF-F6E2-A67D-81F0-C2A4E807EEFF}"/>
              </a:ext>
            </a:extLst>
          </p:cNvPr>
          <p:cNvSpPr txBox="1"/>
          <p:nvPr/>
        </p:nvSpPr>
        <p:spPr>
          <a:xfrm>
            <a:off x="1341741" y="0"/>
            <a:ext cx="9585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Caricature spreads out faces in face space</a:t>
            </a:r>
          </a:p>
        </p:txBody>
      </p:sp>
    </p:spTree>
    <p:extLst>
      <p:ext uri="{BB962C8B-B14F-4D97-AF65-F5344CB8AC3E}">
        <p14:creationId xmlns:p14="http://schemas.microsoft.com/office/powerpoint/2010/main" val="3993388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04301C-A532-1194-2419-FFA1B1E847BC}"/>
              </a:ext>
            </a:extLst>
          </p:cNvPr>
          <p:cNvSpPr txBox="1"/>
          <p:nvPr/>
        </p:nvSpPr>
        <p:spPr>
          <a:xfrm>
            <a:off x="798741" y="1205591"/>
            <a:ext cx="100434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Create 400 simulated participants, each with same numbers of trials as experiment, populated with randomly selected faces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Euclidean distances between test faces &amp; nearest study face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Old faces: shorter distances to study face means more hits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New faces: longer distances to study face means fewer false alarms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Sweep a decision criterion across distances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Distances &lt; criterion: “old” response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7814E-89A2-F2DD-53F4-011ED99762CF}"/>
              </a:ext>
            </a:extLst>
          </p:cNvPr>
          <p:cNvSpPr txBox="1"/>
          <p:nvPr/>
        </p:nvSpPr>
        <p:spPr>
          <a:xfrm>
            <a:off x="2483490" y="65313"/>
            <a:ext cx="7251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Simulating old / new recognition</a:t>
            </a:r>
          </a:p>
        </p:txBody>
      </p:sp>
    </p:spTree>
    <p:extLst>
      <p:ext uri="{BB962C8B-B14F-4D97-AF65-F5344CB8AC3E}">
        <p14:creationId xmlns:p14="http://schemas.microsoft.com/office/powerpoint/2010/main" val="3656061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516283-6A82-0EB9-604E-49DECA1FE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10926" r="33021" b="10926"/>
          <a:stretch/>
        </p:blipFill>
        <p:spPr>
          <a:xfrm>
            <a:off x="4306352" y="3428999"/>
            <a:ext cx="3318652" cy="3190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5F801-4F72-BA16-990D-7209D359DECD}"/>
              </a:ext>
            </a:extLst>
          </p:cNvPr>
          <p:cNvSpPr txBox="1"/>
          <p:nvPr/>
        </p:nvSpPr>
        <p:spPr>
          <a:xfrm>
            <a:off x="-394188" y="2888549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89D2D-A0BD-AC3B-465F-04F8D0BECA43}"/>
              </a:ext>
            </a:extLst>
          </p:cNvPr>
          <p:cNvSpPr txBox="1"/>
          <p:nvPr/>
        </p:nvSpPr>
        <p:spPr>
          <a:xfrm>
            <a:off x="8973118" y="2888549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EC554-77B3-8CB5-22BB-F58C9215CA37}"/>
              </a:ext>
            </a:extLst>
          </p:cNvPr>
          <p:cNvSpPr txBox="1"/>
          <p:nvPr/>
        </p:nvSpPr>
        <p:spPr>
          <a:xfrm>
            <a:off x="4628245" y="2888549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946BA0-1225-8938-D602-6BF7003A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853" y="3428999"/>
            <a:ext cx="3366902" cy="3190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E732F9-9C27-F830-47DC-57AF286DA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50" t="53016" r="55536" b="11942"/>
          <a:stretch/>
        </p:blipFill>
        <p:spPr>
          <a:xfrm>
            <a:off x="-7263" y="3440926"/>
            <a:ext cx="3047067" cy="3297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EEA011-DDFF-2CAD-74C5-9ADE79763C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46" t="20952" r="74822" b="73651"/>
          <a:stretch/>
        </p:blipFill>
        <p:spPr>
          <a:xfrm>
            <a:off x="2743199" y="6046238"/>
            <a:ext cx="1677381" cy="5232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16BBAD-7559-DA15-AEA8-DD52DB1F36AF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C90D74-37BE-FCA6-683E-96A6C96720B4}"/>
              </a:ext>
            </a:extLst>
          </p:cNvPr>
          <p:cNvSpPr txBox="1"/>
          <p:nvPr/>
        </p:nvSpPr>
        <p:spPr>
          <a:xfrm>
            <a:off x="1425445" y="932992"/>
            <a:ext cx="8515986" cy="1641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hit rate suffers when caricature increased at test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 of new faces improves false alarms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Model distances mirror human “old” judgements</a:t>
            </a:r>
          </a:p>
        </p:txBody>
      </p:sp>
    </p:spTree>
    <p:extLst>
      <p:ext uri="{BB962C8B-B14F-4D97-AF65-F5344CB8AC3E}">
        <p14:creationId xmlns:p14="http://schemas.microsoft.com/office/powerpoint/2010/main" val="4033378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E27C27C-AE2A-0701-F553-A7F8FA94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67" y="3344088"/>
            <a:ext cx="3782786" cy="35139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1F9CC-DBC9-1314-26AB-F6A5348C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415" y="3344087"/>
            <a:ext cx="3782786" cy="35139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88A3868-03F3-1204-EA76-A804CB2870FB}"/>
              </a:ext>
            </a:extLst>
          </p:cNvPr>
          <p:cNvSpPr txBox="1"/>
          <p:nvPr/>
        </p:nvSpPr>
        <p:spPr>
          <a:xfrm>
            <a:off x="1482476" y="1221593"/>
            <a:ext cx="9034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deep convolutional neural networks show better performance when study, test caricatures match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974DEB-FA38-96C5-7CE7-18639A4FB900}"/>
              </a:ext>
            </a:extLst>
          </p:cNvPr>
          <p:cNvSpPr txBox="1"/>
          <p:nvPr/>
        </p:nvSpPr>
        <p:spPr>
          <a:xfrm>
            <a:off x="-17974" y="2760277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EABBA-0528-ECF5-5FC9-9DDDB23E7A63}"/>
              </a:ext>
            </a:extLst>
          </p:cNvPr>
          <p:cNvSpPr txBox="1"/>
          <p:nvPr/>
        </p:nvSpPr>
        <p:spPr>
          <a:xfrm>
            <a:off x="8861910" y="2770956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C80E21-EF20-67A4-90DA-077367EAAB5E}"/>
              </a:ext>
            </a:extLst>
          </p:cNvPr>
          <p:cNvSpPr txBox="1"/>
          <p:nvPr/>
        </p:nvSpPr>
        <p:spPr>
          <a:xfrm>
            <a:off x="4902207" y="2760277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84754-277F-E935-C46C-DD54C54D0DC8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B997256-73A2-EE63-6DC0-D3FB866A0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65" t="17813" r="54464" b="50000"/>
          <a:stretch/>
        </p:blipFill>
        <p:spPr>
          <a:xfrm>
            <a:off x="232404" y="3207142"/>
            <a:ext cx="3604362" cy="35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D23E7-5269-682D-F0F1-390290EDB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1" t="22222" r="42546" b="39207"/>
          <a:stretch/>
        </p:blipFill>
        <p:spPr>
          <a:xfrm>
            <a:off x="149776" y="3294176"/>
            <a:ext cx="3672110" cy="350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1BB1C-5681-C0A5-8ED0-7A88961C61E9}"/>
              </a:ext>
            </a:extLst>
          </p:cNvPr>
          <p:cNvSpPr txBox="1"/>
          <p:nvPr/>
        </p:nvSpPr>
        <p:spPr>
          <a:xfrm>
            <a:off x="232404" y="2760277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5A08-9EEA-1C68-B4BC-3172BB946F5B}"/>
              </a:ext>
            </a:extLst>
          </p:cNvPr>
          <p:cNvSpPr txBox="1"/>
          <p:nvPr/>
        </p:nvSpPr>
        <p:spPr>
          <a:xfrm>
            <a:off x="8698624" y="2770956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2BA0F-8FBE-5773-0B5A-85AC99C4AF6B}"/>
              </a:ext>
            </a:extLst>
          </p:cNvPr>
          <p:cNvSpPr txBox="1"/>
          <p:nvPr/>
        </p:nvSpPr>
        <p:spPr>
          <a:xfrm>
            <a:off x="4717154" y="2760277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7DBA11-CEA8-A0A6-9F0B-2F20E456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52" y="3294176"/>
            <a:ext cx="3672109" cy="35275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8DFD09-EBD0-A2D7-86CD-6B086CD46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27" y="3283497"/>
            <a:ext cx="3672109" cy="3527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41061-84B9-C920-537B-CFA938658531}"/>
              </a:ext>
            </a:extLst>
          </p:cNvPr>
          <p:cNvSpPr txBox="1"/>
          <p:nvPr/>
        </p:nvSpPr>
        <p:spPr>
          <a:xfrm>
            <a:off x="1482476" y="1221593"/>
            <a:ext cx="9034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deep convolutional neural networks show better performance when study, test caricatures 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9E4A0-8306-08A8-98F5-44E21E1A2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76" t="43956" r="19454" b="45813"/>
          <a:stretch/>
        </p:blipFill>
        <p:spPr>
          <a:xfrm>
            <a:off x="2747124" y="5171928"/>
            <a:ext cx="1205391" cy="967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D3EDA-8CEE-F40A-3858-8E5E1584C819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</p:spTree>
    <p:extLst>
      <p:ext uri="{BB962C8B-B14F-4D97-AF65-F5344CB8AC3E}">
        <p14:creationId xmlns:p14="http://schemas.microsoft.com/office/powerpoint/2010/main" val="3308137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1BB1C-5681-C0A5-8ED0-7A88961C61E9}"/>
              </a:ext>
            </a:extLst>
          </p:cNvPr>
          <p:cNvSpPr txBox="1"/>
          <p:nvPr/>
        </p:nvSpPr>
        <p:spPr>
          <a:xfrm>
            <a:off x="4112531" y="2797833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5A08-9EEA-1C68-B4BC-3172BB946F5B}"/>
              </a:ext>
            </a:extLst>
          </p:cNvPr>
          <p:cNvSpPr txBox="1"/>
          <p:nvPr/>
        </p:nvSpPr>
        <p:spPr>
          <a:xfrm>
            <a:off x="8882744" y="2797833"/>
            <a:ext cx="3017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Super recognisers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2BA0F-8FBE-5773-0B5A-85AC99C4AF6B}"/>
              </a:ext>
            </a:extLst>
          </p:cNvPr>
          <p:cNvSpPr txBox="1"/>
          <p:nvPr/>
        </p:nvSpPr>
        <p:spPr>
          <a:xfrm>
            <a:off x="902216" y="2797833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Low recognisers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8BE3C-331D-F90A-EA81-69AF6C1CC29E}"/>
              </a:ext>
            </a:extLst>
          </p:cNvPr>
          <p:cNvSpPr txBox="1"/>
          <p:nvPr/>
        </p:nvSpPr>
        <p:spPr>
          <a:xfrm>
            <a:off x="1819795" y="41984"/>
            <a:ext cx="8647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Is super recognition ability protective?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643B6-955D-3924-9DCC-B8DFCA5E4433}"/>
              </a:ext>
            </a:extLst>
          </p:cNvPr>
          <p:cNvSpPr txBox="1"/>
          <p:nvPr/>
        </p:nvSpPr>
        <p:spPr>
          <a:xfrm>
            <a:off x="1509038" y="981951"/>
            <a:ext cx="9499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Super recognisers enhanced in conditions with matching caricature (C-C, A-A), but still make errors when mismatched (C-A, A-C)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7D4880-9762-198F-C0C0-3C511FC14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9" t="22222" r="66251" b="39207"/>
          <a:stretch/>
        </p:blipFill>
        <p:spPr>
          <a:xfrm>
            <a:off x="211583" y="3327600"/>
            <a:ext cx="3780494" cy="34666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D0731D-5B0A-1236-5420-608DF880B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1" t="22222" r="42546" b="39207"/>
          <a:stretch/>
        </p:blipFill>
        <p:spPr>
          <a:xfrm>
            <a:off x="4204297" y="3327600"/>
            <a:ext cx="3630700" cy="34666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E4641-159B-48E7-D7A1-8D90B6D6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05" t="22222" r="18572" b="39207"/>
          <a:stretch/>
        </p:blipFill>
        <p:spPr>
          <a:xfrm>
            <a:off x="8323944" y="3321053"/>
            <a:ext cx="3630699" cy="34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90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46495B-CDC9-8029-4A0D-09160148A400}"/>
              </a:ext>
            </a:extLst>
          </p:cNvPr>
          <p:cNvSpPr txBox="1"/>
          <p:nvPr/>
        </p:nvSpPr>
        <p:spPr>
          <a:xfrm>
            <a:off x="4676691" y="0"/>
            <a:ext cx="2980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638AE-E081-0F36-2D85-D0E67ACF81C3}"/>
              </a:ext>
            </a:extLst>
          </p:cNvPr>
          <p:cNvSpPr txBox="1"/>
          <p:nvPr/>
        </p:nvSpPr>
        <p:spPr>
          <a:xfrm>
            <a:off x="3820887" y="769441"/>
            <a:ext cx="7993742" cy="598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Caricaturing unfamiliar test faces can hurt recognition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“Super portrait” idea unsupported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 should match between study, test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Other data: Test caricature hurts matching &amp; eyewitness lineups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Convolutional deep learning models show similar deficits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Intuitions about face space are not correct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Question for modelling: What about structure of face space gives rise to caricature-related deficits?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4" descr="What is hot off the press? - Quora">
            <a:extLst>
              <a:ext uri="{FF2B5EF4-FFF2-40B4-BE49-F238E27FC236}">
                <a16:creationId xmlns:a16="http://schemas.microsoft.com/office/drawing/2014/main" id="{F6ADADCF-20A4-2C9C-B006-1C36E364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7" y="2230553"/>
            <a:ext cx="3287486" cy="27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13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DEC6C7-7CF0-8198-EB19-257CC4856496}"/>
              </a:ext>
            </a:extLst>
          </p:cNvPr>
          <p:cNvSpPr txBox="1"/>
          <p:nvPr/>
        </p:nvSpPr>
        <p:spPr>
          <a:xfrm>
            <a:off x="4644033" y="0"/>
            <a:ext cx="2980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4C7D13-65C7-0CB4-0775-E48905B087E8}"/>
              </a:ext>
            </a:extLst>
          </p:cNvPr>
          <p:cNvSpPr txBox="1"/>
          <p:nvPr/>
        </p:nvSpPr>
        <p:spPr>
          <a:xfrm>
            <a:off x="609600" y="1024121"/>
            <a:ext cx="10731500" cy="4657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The bigger they are, the harder they fall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Super-recognisers notoriously robust, yet susceptible to error when test caricature differs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Real-world implications 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Test caricature in forensic contexts (e.g., eyewitness lineups, ID matching) or to help those with poor vision (</a:t>
            </a:r>
            <a:r>
              <a:rPr lang="en-GB" sz="2800" dirty="0" err="1"/>
              <a:t>McKone’s</a:t>
            </a:r>
            <a:r>
              <a:rPr lang="en-GB" sz="2800" dirty="0"/>
              <a:t> lab) harmful unless studied caricatured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We cannot assume super recognisers or automated face recognition systems in forensic contexts are immune to some kinds of error</a:t>
            </a:r>
          </a:p>
        </p:txBody>
      </p:sp>
    </p:spTree>
    <p:extLst>
      <p:ext uri="{BB962C8B-B14F-4D97-AF65-F5344CB8AC3E}">
        <p14:creationId xmlns:p14="http://schemas.microsoft.com/office/powerpoint/2010/main" val="158949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E6BE90-4666-A13B-DFAC-9F854B725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21" t="31296" r="32396" b="27543"/>
          <a:stretch/>
        </p:blipFill>
        <p:spPr>
          <a:xfrm>
            <a:off x="108857" y="1772556"/>
            <a:ext cx="4256314" cy="3071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C7D4E8-C120-85D6-68E3-4CE3C280AE29}"/>
              </a:ext>
            </a:extLst>
          </p:cNvPr>
          <p:cNvSpPr txBox="1"/>
          <p:nvPr/>
        </p:nvSpPr>
        <p:spPr>
          <a:xfrm>
            <a:off x="1317171" y="0"/>
            <a:ext cx="95576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cs typeface="Arial" panose="020B0604020202020204" pitchFamily="34" charset="0"/>
              </a:rPr>
              <a:t>Exploration: patch foraging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AF7F8-6FA5-31CB-711D-178AF4104699}"/>
              </a:ext>
            </a:extLst>
          </p:cNvPr>
          <p:cNvSpPr txBox="1"/>
          <p:nvPr/>
        </p:nvSpPr>
        <p:spPr>
          <a:xfrm>
            <a:off x="4495801" y="1088571"/>
            <a:ext cx="7326086" cy="529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Agents harvest apples (rewards) from trees (patches)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Patch deplete rewards from initial richness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After each harvest, agent chooses: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Harvest again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Move to new patch (with cost)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How low will you go?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u="sng" dirty="0">
                <a:cs typeface="Arial" panose="020B0604020202020204" pitchFamily="34" charset="0"/>
              </a:rPr>
              <a:t>Leave threshold: </a:t>
            </a:r>
            <a:r>
              <a:rPr lang="en-GB" sz="2800" dirty="0">
                <a:cs typeface="Arial" panose="020B0604020202020204" pitchFamily="34" charset="0"/>
              </a:rPr>
              <a:t>Reward level when agent leaves patch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Higher = explore, lower = exploit</a:t>
            </a:r>
          </a:p>
        </p:txBody>
      </p:sp>
    </p:spTree>
    <p:extLst>
      <p:ext uri="{BB962C8B-B14F-4D97-AF65-F5344CB8AC3E}">
        <p14:creationId xmlns:p14="http://schemas.microsoft.com/office/powerpoint/2010/main" val="2032939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232B47-9F82-D607-E60D-F1E8AAD18474}"/>
              </a:ext>
            </a:extLst>
          </p:cNvPr>
          <p:cNvSpPr txBox="1"/>
          <p:nvPr/>
        </p:nvSpPr>
        <p:spPr>
          <a:xfrm>
            <a:off x="8441938" y="1846616"/>
            <a:ext cx="22749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@furllab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22EEE-6F57-6429-2767-7D392D1BBB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4" t="12793" r="27500" b="13175"/>
          <a:stretch/>
        </p:blipFill>
        <p:spPr>
          <a:xfrm>
            <a:off x="586015" y="2532717"/>
            <a:ext cx="4702628" cy="3448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5A2DD3-A5C3-69E8-53C4-E57321755994}"/>
              </a:ext>
            </a:extLst>
          </p:cNvPr>
          <p:cNvSpPr txBox="1"/>
          <p:nvPr/>
        </p:nvSpPr>
        <p:spPr>
          <a:xfrm>
            <a:off x="586015" y="1580471"/>
            <a:ext cx="53280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Check out my blog</a:t>
            </a:r>
          </a:p>
          <a:p>
            <a:r>
              <a:rPr lang="en-GB" sz="2800" i="1" dirty="0"/>
              <a:t>furllab.psychologyresearch.co.uk</a:t>
            </a:r>
          </a:p>
        </p:txBody>
      </p:sp>
      <p:pic>
        <p:nvPicPr>
          <p:cNvPr id="9" name="Picture 2" descr="Royal Holloway University Rebranding by The Team - Logo-Designer.co">
            <a:extLst>
              <a:ext uri="{FF2B5EF4-FFF2-40B4-BE49-F238E27FC236}">
                <a16:creationId xmlns:a16="http://schemas.microsoft.com/office/drawing/2014/main" id="{01FB5B92-1357-57DE-FE93-213F2A100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828" y="3522375"/>
            <a:ext cx="4093029" cy="253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4F5F28-3CF5-28C4-CC1F-AA8DA375E28F}"/>
              </a:ext>
            </a:extLst>
          </p:cNvPr>
          <p:cNvSpPr txBox="1"/>
          <p:nvPr/>
        </p:nvSpPr>
        <p:spPr>
          <a:xfrm>
            <a:off x="3424371" y="87517"/>
            <a:ext cx="53432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Thank you for coming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B51C48-3E37-374D-3BD3-344FA71B77F7}"/>
              </a:ext>
            </a:extLst>
          </p:cNvPr>
          <p:cNvSpPr/>
          <p:nvPr/>
        </p:nvSpPr>
        <p:spPr>
          <a:xfrm>
            <a:off x="703580" y="2532717"/>
            <a:ext cx="1242060" cy="25597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388" name="Picture 4" descr="The history of the Twitter logo (and the X logo) | Creative Bloq">
            <a:extLst>
              <a:ext uri="{FF2B5EF4-FFF2-40B4-BE49-F238E27FC236}">
                <a16:creationId xmlns:a16="http://schemas.microsoft.com/office/drawing/2014/main" id="{4322B278-074E-CFB6-665D-31ED6FE6F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600" y="1649030"/>
            <a:ext cx="1322338" cy="12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926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B57C0-7E69-5B93-7AE4-C89488216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75" t="25555" r="41429" b="28889"/>
          <a:stretch/>
        </p:blipFill>
        <p:spPr>
          <a:xfrm>
            <a:off x="1175659" y="1132114"/>
            <a:ext cx="8327569" cy="482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38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A21223-AACC-3FEC-AE59-1AF4F15D4D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07" t="30634" r="45714" b="17144"/>
          <a:stretch/>
        </p:blipFill>
        <p:spPr>
          <a:xfrm>
            <a:off x="500742" y="413657"/>
            <a:ext cx="4767944" cy="617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87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038CA6-17E0-A762-7D51-7D5C80BC4861}"/>
              </a:ext>
            </a:extLst>
          </p:cNvPr>
          <p:cNvSpPr txBox="1"/>
          <p:nvPr/>
        </p:nvSpPr>
        <p:spPr>
          <a:xfrm>
            <a:off x="1763487" y="130627"/>
            <a:ext cx="8904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The narrative: Caricature effects &amp; face space theory</a:t>
            </a:r>
          </a:p>
        </p:txBody>
      </p:sp>
      <p:pic>
        <p:nvPicPr>
          <p:cNvPr id="17410" name="Picture 2" descr="Sad Cat Meme - Imgflip">
            <a:extLst>
              <a:ext uri="{FF2B5EF4-FFF2-40B4-BE49-F238E27FC236}">
                <a16:creationId xmlns:a16="http://schemas.microsoft.com/office/drawing/2014/main" id="{E9A3B153-7E2E-3717-19CB-BFF7EE6DB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1" y="2273862"/>
            <a:ext cx="4948393" cy="368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866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C4B1FC-3245-D2BB-0F3D-5BE6D4E24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6" t="37037" r="46562" b="39074"/>
          <a:stretch/>
        </p:blipFill>
        <p:spPr>
          <a:xfrm>
            <a:off x="196702" y="787400"/>
            <a:ext cx="5746898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B64F3-E0FD-0B23-DDD9-41AA50E1C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75" t="30741" r="44688" b="35185"/>
          <a:stretch/>
        </p:blipFill>
        <p:spPr>
          <a:xfrm>
            <a:off x="0" y="4368800"/>
            <a:ext cx="5746898" cy="2336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8ACB8-EF05-68E4-2CDB-E3B42B0E5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021" t="55556" r="20000" b="27037"/>
          <a:stretch/>
        </p:blipFill>
        <p:spPr>
          <a:xfrm>
            <a:off x="6572102" y="469541"/>
            <a:ext cx="4826000" cy="21499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81C2C8-C58A-243E-3E3C-5775A33748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33" t="37963" r="20625" b="45000"/>
          <a:stretch/>
        </p:blipFill>
        <p:spPr>
          <a:xfrm>
            <a:off x="6667352" y="2619513"/>
            <a:ext cx="4635500" cy="21112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6D0979-5416-21AA-CBDB-DF4289AF5F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63" t="30926" r="23854" b="38148"/>
          <a:stretch/>
        </p:blipFill>
        <p:spPr>
          <a:xfrm>
            <a:off x="6400506" y="4781275"/>
            <a:ext cx="4826000" cy="21209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60307E-A2FE-85E8-82BE-02CE89D3FEC2}"/>
              </a:ext>
            </a:extLst>
          </p:cNvPr>
          <p:cNvSpPr/>
          <p:nvPr/>
        </p:nvSpPr>
        <p:spPr>
          <a:xfrm>
            <a:off x="9829800" y="2013857"/>
            <a:ext cx="533400" cy="1959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89381FE-97BE-15EB-CE1C-68693BCD76B3}"/>
              </a:ext>
            </a:extLst>
          </p:cNvPr>
          <p:cNvSpPr/>
          <p:nvPr/>
        </p:nvSpPr>
        <p:spPr>
          <a:xfrm>
            <a:off x="9829800" y="4069802"/>
            <a:ext cx="533400" cy="19594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6317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CE701C-64B4-D22F-5D0B-2148C39B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1" y="381380"/>
            <a:ext cx="6546059" cy="922130"/>
          </a:xfrm>
        </p:spPr>
        <p:txBody>
          <a:bodyPr anchor="ctr">
            <a:normAutofit/>
          </a:bodyPr>
          <a:lstStyle/>
          <a:p>
            <a:r>
              <a:rPr lang="it-GB" dirty="0"/>
              <a:t>The caricature effect</a:t>
            </a:r>
          </a:p>
        </p:txBody>
      </p:sp>
      <p:pic>
        <p:nvPicPr>
          <p:cNvPr id="8" name="Immagine 7" descr="Immagine che contiene persona, interni, parete, posando&#10;&#10;Descrizione generata automaticamente">
            <a:extLst>
              <a:ext uri="{FF2B5EF4-FFF2-40B4-BE49-F238E27FC236}">
                <a16:creationId xmlns:a16="http://schemas.microsoft.com/office/drawing/2014/main" id="{D2F50667-4C32-F80F-70F8-869D55AC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631" y="2589804"/>
            <a:ext cx="8674739" cy="2125310"/>
          </a:xfrm>
          <a:prstGeom prst="rect">
            <a:avLst/>
          </a:prstGeom>
          <a:noFill/>
        </p:spPr>
      </p:pic>
      <p:sp>
        <p:nvSpPr>
          <p:cNvPr id="7" name="Segnaposto numero diapositiva 6" hidden="1">
            <a:extLst>
              <a:ext uri="{FF2B5EF4-FFF2-40B4-BE49-F238E27FC236}">
                <a16:creationId xmlns:a16="http://schemas.microsoft.com/office/drawing/2014/main" id="{C02CC9A8-EC17-7FAF-7E02-BD485A300BC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958411" y="6513014"/>
            <a:ext cx="216000" cy="216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6B49BB3D-90E4-C946-BCF9-8FBC622A1A06}" type="slidenum">
              <a:rPr lang="en-GB" smtClean="0"/>
              <a:pPr>
                <a:spcAft>
                  <a:spcPts val="600"/>
                </a:spcAft>
              </a:pPr>
              <a:t>45</a:t>
            </a:fld>
            <a:endParaRPr lang="en-GB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5446C3-DAF4-25F1-EF8A-CFD9C54EE9A6}"/>
              </a:ext>
            </a:extLst>
          </p:cNvPr>
          <p:cNvSpPr txBox="1"/>
          <p:nvPr/>
        </p:nvSpPr>
        <p:spPr>
          <a:xfrm>
            <a:off x="1758629" y="4745259"/>
            <a:ext cx="867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GB" i="1" dirty="0"/>
              <a:t>Note. </a:t>
            </a:r>
            <a:r>
              <a:rPr lang="it-GB" dirty="0"/>
              <a:t>Left: Average. Centre left: Anticaricature (i.e. deviation from average is reduced). Centre right: Veridical. Right: Caricature (i.e. deviation from average is exaggerated).</a:t>
            </a:r>
          </a:p>
        </p:txBody>
      </p:sp>
    </p:spTree>
    <p:extLst>
      <p:ext uri="{BB962C8B-B14F-4D97-AF65-F5344CB8AC3E}">
        <p14:creationId xmlns:p14="http://schemas.microsoft.com/office/powerpoint/2010/main" val="188961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00A7-A068-D1A9-C635-7135BF61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Face 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43E64-2ADC-086A-326A-34E2196343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9BB3D-90E4-C946-BCF9-8FBC622A1A06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380BE0-3B29-23FE-D082-E00EA3110935}"/>
              </a:ext>
            </a:extLst>
          </p:cNvPr>
          <p:cNvSpPr txBox="1"/>
          <p:nvPr/>
        </p:nvSpPr>
        <p:spPr>
          <a:xfrm>
            <a:off x="8722634" y="1622528"/>
            <a:ext cx="161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GB" dirty="0">
                <a:solidFill>
                  <a:srgbClr val="FF0000"/>
                </a:solidFill>
              </a:rPr>
              <a:t>Veridical</a:t>
            </a:r>
          </a:p>
          <a:p>
            <a:r>
              <a:rPr lang="it-GB" dirty="0">
                <a:solidFill>
                  <a:srgbClr val="92D050"/>
                </a:solidFill>
              </a:rPr>
              <a:t>Caricature</a:t>
            </a:r>
          </a:p>
          <a:p>
            <a:r>
              <a:rPr lang="it-GB" dirty="0">
                <a:solidFill>
                  <a:srgbClr val="0070C0"/>
                </a:solidFill>
              </a:rPr>
              <a:t>Anticaricature</a:t>
            </a:r>
          </a:p>
        </p:txBody>
      </p:sp>
      <p:pic>
        <p:nvPicPr>
          <p:cNvPr id="5" name="Segnaposto contenuto 6">
            <a:extLst>
              <a:ext uri="{FF2B5EF4-FFF2-40B4-BE49-F238E27FC236}">
                <a16:creationId xmlns:a16="http://schemas.microsoft.com/office/drawing/2014/main" id="{966DD5BB-DE27-57EA-46A9-559572DC8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558" y="1622528"/>
            <a:ext cx="5914076" cy="489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55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00A7-A068-D1A9-C635-7135BF61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</a:t>
            </a:r>
            <a:r>
              <a:rPr lang="en-US" dirty="0" err="1"/>
              <a:t>Showups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43E64-2ADC-086A-326A-34E2196343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9BB3D-90E4-C946-BCF9-8FBC622A1A06}" type="slidenum">
              <a:rPr lang="en-GB" smtClean="0"/>
              <a:pPr/>
              <a:t>47</a:t>
            </a:fld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380BE0-3B29-23FE-D082-E00EA3110935}"/>
              </a:ext>
            </a:extLst>
          </p:cNvPr>
          <p:cNvSpPr txBox="1"/>
          <p:nvPr/>
        </p:nvSpPr>
        <p:spPr>
          <a:xfrm>
            <a:off x="8722634" y="1622528"/>
            <a:ext cx="161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GB" dirty="0">
                <a:solidFill>
                  <a:srgbClr val="FF0000"/>
                </a:solidFill>
              </a:rPr>
              <a:t>Veridical</a:t>
            </a:r>
          </a:p>
          <a:p>
            <a:r>
              <a:rPr lang="it-GB" dirty="0">
                <a:solidFill>
                  <a:srgbClr val="92D050"/>
                </a:solidFill>
              </a:rPr>
              <a:t>Caricature</a:t>
            </a:r>
          </a:p>
          <a:p>
            <a:r>
              <a:rPr lang="it-GB" dirty="0">
                <a:solidFill>
                  <a:srgbClr val="0070C0"/>
                </a:solidFill>
              </a:rPr>
              <a:t>Anticaricature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7A3F535-7955-DE54-0D31-1BBCF995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74" y="1622529"/>
            <a:ext cx="6042461" cy="487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44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100A7-A068-D1A9-C635-7135BF61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Simultaneous lineups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C43E64-2ADC-086A-326A-34E2196343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49BB3D-90E4-C946-BCF9-8FBC622A1A06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380BE0-3B29-23FE-D082-E00EA3110935}"/>
              </a:ext>
            </a:extLst>
          </p:cNvPr>
          <p:cNvSpPr txBox="1"/>
          <p:nvPr/>
        </p:nvSpPr>
        <p:spPr>
          <a:xfrm>
            <a:off x="8722634" y="1622528"/>
            <a:ext cx="161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GB" dirty="0">
                <a:solidFill>
                  <a:srgbClr val="FF0000"/>
                </a:solidFill>
              </a:rPr>
              <a:t>Veridical</a:t>
            </a:r>
          </a:p>
          <a:p>
            <a:r>
              <a:rPr lang="it-GB" dirty="0">
                <a:solidFill>
                  <a:srgbClr val="92D050"/>
                </a:solidFill>
              </a:rPr>
              <a:t>Caricature</a:t>
            </a:r>
          </a:p>
          <a:p>
            <a:r>
              <a:rPr lang="it-GB" dirty="0">
                <a:solidFill>
                  <a:srgbClr val="0070C0"/>
                </a:solidFill>
              </a:rPr>
              <a:t>Anticaricature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D267316D-A9D1-4BB1-5588-1F69288A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678" y="1622529"/>
            <a:ext cx="6186957" cy="492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40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81BD64-18CF-ADDD-3B1C-C7755744E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3" t="16349" r="40803" b="11746"/>
          <a:stretch/>
        </p:blipFill>
        <p:spPr>
          <a:xfrm>
            <a:off x="1460500" y="96348"/>
            <a:ext cx="8166100" cy="666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9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871C6E-46F3-97AF-D37B-6CF091917B16}"/>
              </a:ext>
            </a:extLst>
          </p:cNvPr>
          <p:cNvSpPr txBox="1"/>
          <p:nvPr/>
        </p:nvSpPr>
        <p:spPr>
          <a:xfrm>
            <a:off x="4617357" y="1190942"/>
            <a:ext cx="6899728" cy="529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Marginal value theorem</a:t>
            </a:r>
          </a:p>
          <a:p>
            <a:pPr marL="1371600" lvl="2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Optimal leave threshold</a:t>
            </a:r>
          </a:p>
          <a:p>
            <a:pPr marL="1371600" lvl="2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reward &lt; background reward rate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Reinforcement learning </a:t>
            </a:r>
          </a:p>
          <a:p>
            <a:pPr marL="1371600" lvl="2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Learn background reward rate</a:t>
            </a:r>
          </a:p>
          <a:p>
            <a:pPr marL="1371600" lvl="2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Learning rate</a:t>
            </a:r>
          </a:p>
          <a:p>
            <a:pPr marL="1828800" lvl="3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How much can each harvest change background reward rate?</a:t>
            </a:r>
          </a:p>
          <a:p>
            <a:pPr marL="1828800" lvl="3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Estimated from participant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6F0F1-2DF4-05CC-DBB4-DF2A251ABD74}"/>
              </a:ext>
            </a:extLst>
          </p:cNvPr>
          <p:cNvSpPr txBox="1"/>
          <p:nvPr/>
        </p:nvSpPr>
        <p:spPr>
          <a:xfrm>
            <a:off x="1926771" y="0"/>
            <a:ext cx="83384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cs typeface="Arial" panose="020B0604020202020204" pitchFamily="34" charset="0"/>
              </a:rPr>
              <a:t>Exploration: modelling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C7E4E-49C8-D7B1-DF7A-20BEDB924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21" t="31296" r="32396" b="27543"/>
          <a:stretch/>
        </p:blipFill>
        <p:spPr>
          <a:xfrm>
            <a:off x="108857" y="1772556"/>
            <a:ext cx="4256314" cy="307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07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772E87-21C8-D99E-C4F7-8DB0947D1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9" t="16032" r="46071" b="11270"/>
          <a:stretch/>
        </p:blipFill>
        <p:spPr>
          <a:xfrm>
            <a:off x="1905000" y="58136"/>
            <a:ext cx="8051799" cy="674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758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1BB1C-5681-C0A5-8ED0-7A88961C61E9}"/>
              </a:ext>
            </a:extLst>
          </p:cNvPr>
          <p:cNvSpPr txBox="1"/>
          <p:nvPr/>
        </p:nvSpPr>
        <p:spPr>
          <a:xfrm>
            <a:off x="4031403" y="112691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5A08-9EEA-1C68-B4BC-3172BB946F5B}"/>
              </a:ext>
            </a:extLst>
          </p:cNvPr>
          <p:cNvSpPr txBox="1"/>
          <p:nvPr/>
        </p:nvSpPr>
        <p:spPr>
          <a:xfrm>
            <a:off x="8882744" y="112691"/>
            <a:ext cx="3017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Super recognisers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9034B6-B191-CEB6-2D14-0E9641138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84" t="22064" r="48346" b="32222"/>
          <a:stretch/>
        </p:blipFill>
        <p:spPr>
          <a:xfrm>
            <a:off x="4739765" y="635911"/>
            <a:ext cx="2363197" cy="2830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2F8BBA-55B3-F987-F1EF-5DE19094D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29" t="47729" r="26850" b="39964"/>
          <a:stretch/>
        </p:blipFill>
        <p:spPr>
          <a:xfrm>
            <a:off x="6330077" y="2102015"/>
            <a:ext cx="772885" cy="762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42BFDD-CB4F-9478-52F4-E153DC829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26" t="16032" r="62440" b="47619"/>
          <a:stretch/>
        </p:blipFill>
        <p:spPr>
          <a:xfrm>
            <a:off x="4739764" y="3863131"/>
            <a:ext cx="2363197" cy="29948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BA1E40-BD2B-836B-A86B-AA2658E45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3" t="21051" r="72834" b="73393"/>
          <a:stretch/>
        </p:blipFill>
        <p:spPr>
          <a:xfrm>
            <a:off x="3023914" y="1986250"/>
            <a:ext cx="1337724" cy="4612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02BA0F-8FBE-5773-0B5A-85AC99C4AF6B}"/>
              </a:ext>
            </a:extLst>
          </p:cNvPr>
          <p:cNvSpPr txBox="1"/>
          <p:nvPr/>
        </p:nvSpPr>
        <p:spPr>
          <a:xfrm>
            <a:off x="555990" y="11269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Low recognisers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AE5458-3371-C6C0-1EDA-9AC91C9FA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1" t="22064" r="70215" b="32222"/>
          <a:stretch/>
        </p:blipFill>
        <p:spPr>
          <a:xfrm>
            <a:off x="593273" y="635911"/>
            <a:ext cx="2469304" cy="284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2BF622-190F-D9F1-B202-014CEE634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69" t="22064" r="25447" b="32222"/>
          <a:stretch/>
        </p:blipFill>
        <p:spPr>
          <a:xfrm>
            <a:off x="8992658" y="635911"/>
            <a:ext cx="2469304" cy="2849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0E1626-D7DD-B618-2550-18127638E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9" t="16032" r="78243" b="47619"/>
          <a:stretch/>
        </p:blipFill>
        <p:spPr>
          <a:xfrm>
            <a:off x="492901" y="3948958"/>
            <a:ext cx="2371417" cy="2909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E71DC7-59BA-2DC0-1936-41CFCF649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04" t="16032" r="46071" b="48714"/>
          <a:stretch/>
        </p:blipFill>
        <p:spPr>
          <a:xfrm>
            <a:off x="8934602" y="3839003"/>
            <a:ext cx="2363197" cy="29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19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5D2226A-B348-42F2-205B-391B82B97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1" t="22064" r="25447" b="32222"/>
          <a:stretch/>
        </p:blipFill>
        <p:spPr>
          <a:xfrm>
            <a:off x="0" y="97912"/>
            <a:ext cx="12130440" cy="46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6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0731B79-7783-9C63-B1E6-0D6738503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10" y="0"/>
            <a:ext cx="4850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4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4066A6-8B96-390E-D587-11C128515817}"/>
              </a:ext>
            </a:extLst>
          </p:cNvPr>
          <p:cNvSpPr txBox="1"/>
          <p:nvPr/>
        </p:nvSpPr>
        <p:spPr>
          <a:xfrm>
            <a:off x="228809" y="1224611"/>
            <a:ext cx="4691745" cy="4355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Previous finding:</a:t>
            </a:r>
          </a:p>
          <a:p>
            <a:pPr marL="914400" lvl="1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B0F0"/>
                </a:solidFill>
                <a:cs typeface="Arial" panose="020B0604020202020204" pitchFamily="34" charset="0"/>
              </a:rPr>
              <a:t>adults</a:t>
            </a:r>
            <a:r>
              <a:rPr lang="en-GB" sz="2800" dirty="0">
                <a:cs typeface="Arial" panose="020B0604020202020204" pitchFamily="34" charset="0"/>
              </a:rPr>
              <a:t> overexploit while </a:t>
            </a:r>
            <a:r>
              <a:rPr lang="en-GB" sz="2800" dirty="0">
                <a:solidFill>
                  <a:srgbClr val="FF6699"/>
                </a:solidFill>
                <a:cs typeface="Arial" panose="020B0604020202020204" pitchFamily="34" charset="0"/>
              </a:rPr>
              <a:t>adolescents</a:t>
            </a:r>
            <a:r>
              <a:rPr lang="en-GB" sz="2800" dirty="0">
                <a:cs typeface="Arial" panose="020B0604020202020204" pitchFamily="34" charset="0"/>
              </a:rPr>
              <a:t> explore more </a:t>
            </a:r>
            <a:r>
              <a:rPr lang="en-GB" sz="2800" dirty="0">
                <a:solidFill>
                  <a:srgbClr val="92D050"/>
                </a:solidFill>
                <a:cs typeface="Arial" panose="020B0604020202020204" pitchFamily="34" charset="0"/>
              </a:rPr>
              <a:t>optimally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Adolescence is a naïve period of exploration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Adults exploit / act on existing knowledge - even to a fault!</a:t>
            </a:r>
            <a:endParaRPr lang="en-GB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4C5A90-6DF4-5847-D8A0-C921B7211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36190" r="34197" b="32381"/>
          <a:stretch/>
        </p:blipFill>
        <p:spPr>
          <a:xfrm>
            <a:off x="6330813" y="404763"/>
            <a:ext cx="4691745" cy="150318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3EAD9E-FD81-A266-4127-69752646B680}"/>
              </a:ext>
            </a:extLst>
          </p:cNvPr>
          <p:cNvGrpSpPr>
            <a:grpSpLocks noChangeAspect="1"/>
          </p:cNvGrpSpPr>
          <p:nvPr/>
        </p:nvGrpSpPr>
        <p:grpSpPr>
          <a:xfrm>
            <a:off x="5170932" y="2678274"/>
            <a:ext cx="7021068" cy="4179726"/>
            <a:chOff x="6544738" y="1362517"/>
            <a:chExt cx="5647262" cy="33618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C1A02B-6614-77A5-4802-C577F0B8F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36" t="45873" r="40714" b="12223"/>
            <a:stretch/>
          </p:blipFill>
          <p:spPr>
            <a:xfrm>
              <a:off x="7002319" y="1567542"/>
              <a:ext cx="5189681" cy="315685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34F3C2-E217-131D-69BD-BEACB30AD7A6}"/>
                </a:ext>
              </a:extLst>
            </p:cNvPr>
            <p:cNvGrpSpPr/>
            <p:nvPr/>
          </p:nvGrpSpPr>
          <p:grpSpPr>
            <a:xfrm>
              <a:off x="7380514" y="1362517"/>
              <a:ext cx="2394085" cy="369332"/>
              <a:chOff x="879021" y="1469945"/>
              <a:chExt cx="2394085" cy="369332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9828C2E-E742-B3CF-CAD1-E6D568BF6519}"/>
                  </a:ext>
                </a:extLst>
              </p:cNvPr>
              <p:cNvCxnSpPr/>
              <p:nvPr/>
            </p:nvCxnSpPr>
            <p:spPr>
              <a:xfrm>
                <a:off x="879021" y="1644823"/>
                <a:ext cx="402771" cy="0"/>
              </a:xfrm>
              <a:prstGeom prst="line">
                <a:avLst/>
              </a:prstGeom>
              <a:ln w="63500">
                <a:solidFill>
                  <a:srgbClr val="92D05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E9D333-D148-839C-2915-7A847D8B6D04}"/>
                  </a:ext>
                </a:extLst>
              </p:cNvPr>
              <p:cNvSpPr txBox="1"/>
              <p:nvPr/>
            </p:nvSpPr>
            <p:spPr>
              <a:xfrm>
                <a:off x="1281792" y="1469945"/>
                <a:ext cx="19913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Optimal threshold</a:t>
                </a: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A2A37AD-3F5D-D491-891C-C4AC3136EECF}"/>
                </a:ext>
              </a:extLst>
            </p:cNvPr>
            <p:cNvCxnSpPr/>
            <p:nvPr/>
          </p:nvCxnSpPr>
          <p:spPr>
            <a:xfrm flipV="1">
              <a:off x="7002319" y="1835500"/>
              <a:ext cx="0" cy="2242458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7F6C806-8C32-2BCB-37B8-0CD89975876A}"/>
                </a:ext>
              </a:extLst>
            </p:cNvPr>
            <p:cNvSpPr txBox="1"/>
            <p:nvPr/>
          </p:nvSpPr>
          <p:spPr>
            <a:xfrm rot="16200000">
              <a:off x="5805657" y="2856789"/>
              <a:ext cx="1847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More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69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28B26B-5035-4604-F50C-35D325E95A37}"/>
              </a:ext>
            </a:extLst>
          </p:cNvPr>
          <p:cNvSpPr txBox="1"/>
          <p:nvPr/>
        </p:nvSpPr>
        <p:spPr>
          <a:xfrm>
            <a:off x="195943" y="1861586"/>
            <a:ext cx="6574971" cy="2934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Participants enrolled from various charities for survivors of trauma, SONA university students, Prolific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47 participants with &gt;4 adverse childhood events (ACEs) 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cs typeface="Arial" panose="020B0604020202020204" pitchFamily="34" charset="0"/>
              </a:rPr>
              <a:t>98 participants with fewer 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094E3-5250-1371-9A30-B5607C7F9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8" t="50000" r="63750" b="21270"/>
          <a:stretch/>
        </p:blipFill>
        <p:spPr>
          <a:xfrm>
            <a:off x="7148186" y="1643419"/>
            <a:ext cx="4847871" cy="31677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BD33C1-636F-128B-A9EA-4BB5420EC164}"/>
              </a:ext>
            </a:extLst>
          </p:cNvPr>
          <p:cNvSpPr txBox="1"/>
          <p:nvPr/>
        </p:nvSpPr>
        <p:spPr>
          <a:xfrm>
            <a:off x="304800" y="99928"/>
            <a:ext cx="116912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GB" sz="3200" dirty="0">
                <a:cs typeface="Arial" panose="020B0604020202020204" pitchFamily="34" charset="0"/>
              </a:rPr>
              <a:t>Will adults with ACEs adopt foraging strategies that depend on childhood learning?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2EBDA0-287C-9486-C40B-8775B1D38385}"/>
              </a:ext>
            </a:extLst>
          </p:cNvPr>
          <p:cNvGrpSpPr/>
          <p:nvPr/>
        </p:nvGrpSpPr>
        <p:grpSpPr>
          <a:xfrm>
            <a:off x="304800" y="5322638"/>
            <a:ext cx="6057900" cy="1422400"/>
            <a:chOff x="457200" y="4762500"/>
            <a:chExt cx="6057900" cy="14224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3B576D5-01D2-4E3F-8F63-7116D576D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20" t="17407" r="86146" b="76111"/>
            <a:stretch/>
          </p:blipFill>
          <p:spPr>
            <a:xfrm>
              <a:off x="457200" y="4762500"/>
              <a:ext cx="1016000" cy="444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CCCA443-A05A-8E3C-6759-89600F216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354" t="35741" r="28958" b="50000"/>
            <a:stretch/>
          </p:blipFill>
          <p:spPr>
            <a:xfrm>
              <a:off x="457200" y="5207000"/>
              <a:ext cx="6057900" cy="977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331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D03B656-5CDB-BD58-2C6E-0E220937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95" t="43889" r="54064" b="11667"/>
          <a:stretch/>
        </p:blipFill>
        <p:spPr>
          <a:xfrm>
            <a:off x="1209367" y="1611052"/>
            <a:ext cx="3603302" cy="34591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1769A3-D7A7-3471-D3AD-062F25CB98AE}"/>
              </a:ext>
            </a:extLst>
          </p:cNvPr>
          <p:cNvSpPr txBox="1"/>
          <p:nvPr/>
        </p:nvSpPr>
        <p:spPr>
          <a:xfrm>
            <a:off x="429213" y="5070222"/>
            <a:ext cx="5231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….. explore less &amp; less optimally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58DB14-DEFA-723A-85E9-AAF6FD5D188B}"/>
              </a:ext>
            </a:extLst>
          </p:cNvPr>
          <p:cNvGrpSpPr/>
          <p:nvPr/>
        </p:nvGrpSpPr>
        <p:grpSpPr>
          <a:xfrm>
            <a:off x="1272239" y="1252966"/>
            <a:ext cx="2394085" cy="369332"/>
            <a:chOff x="879021" y="1207275"/>
            <a:chExt cx="2394085" cy="369332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2A4CE11-BD13-506D-7608-4D1083A36B30}"/>
                </a:ext>
              </a:extLst>
            </p:cNvPr>
            <p:cNvCxnSpPr/>
            <p:nvPr/>
          </p:nvCxnSpPr>
          <p:spPr>
            <a:xfrm>
              <a:off x="879021" y="1382153"/>
              <a:ext cx="402771" cy="0"/>
            </a:xfrm>
            <a:prstGeom prst="line">
              <a:avLst/>
            </a:prstGeom>
            <a:ln w="635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F7B301-AEEF-92B2-F5CC-5F96EF413C58}"/>
                </a:ext>
              </a:extLst>
            </p:cNvPr>
            <p:cNvSpPr txBox="1"/>
            <p:nvPr/>
          </p:nvSpPr>
          <p:spPr>
            <a:xfrm>
              <a:off x="1281792" y="1207275"/>
              <a:ext cx="19913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Optimal threshold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41FA28-30A6-4D27-104A-B11217B0E91C}"/>
              </a:ext>
            </a:extLst>
          </p:cNvPr>
          <p:cNvGrpSpPr>
            <a:grpSpLocks noChangeAspect="1"/>
          </p:cNvGrpSpPr>
          <p:nvPr/>
        </p:nvGrpSpPr>
        <p:grpSpPr>
          <a:xfrm>
            <a:off x="138860" y="5793845"/>
            <a:ext cx="4106569" cy="964226"/>
            <a:chOff x="457200" y="4762500"/>
            <a:chExt cx="6057900" cy="14224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672B51-5753-6A42-C0B7-74F014693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20" t="17407" r="86146" b="76111"/>
            <a:stretch/>
          </p:blipFill>
          <p:spPr>
            <a:xfrm>
              <a:off x="457200" y="4762500"/>
              <a:ext cx="1016000" cy="4445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F0DF41-4446-6995-E81A-3E626FD87A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354" t="35741" r="28958" b="50000"/>
            <a:stretch/>
          </p:blipFill>
          <p:spPr>
            <a:xfrm>
              <a:off x="457200" y="5207000"/>
              <a:ext cx="6057900" cy="9779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778317D-0E62-0E50-B330-D1543EBD81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 t="30555" r="24792" b="22593"/>
          <a:stretch/>
        </p:blipFill>
        <p:spPr>
          <a:xfrm>
            <a:off x="7253381" y="1427843"/>
            <a:ext cx="3484014" cy="36423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987F31-F71B-E4C2-EE51-DDEF3B8D5DA0}"/>
              </a:ext>
            </a:extLst>
          </p:cNvPr>
          <p:cNvSpPr txBox="1"/>
          <p:nvPr/>
        </p:nvSpPr>
        <p:spPr>
          <a:xfrm>
            <a:off x="6204857" y="5070222"/>
            <a:ext cx="5873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…. Learn from rewards more slowly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4B010-E0F2-A19E-4634-E45A30F5F71E}"/>
              </a:ext>
            </a:extLst>
          </p:cNvPr>
          <p:cNvSpPr txBox="1"/>
          <p:nvPr/>
        </p:nvSpPr>
        <p:spPr>
          <a:xfrm>
            <a:off x="203929" y="432485"/>
            <a:ext cx="92174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99CCFF"/>
                </a:solidFill>
              </a:rPr>
              <a:t>Participants with ACEs ….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1C25DC-F4DE-F571-4D29-4D124769506A}"/>
              </a:ext>
            </a:extLst>
          </p:cNvPr>
          <p:cNvCxnSpPr/>
          <p:nvPr/>
        </p:nvCxnSpPr>
        <p:spPr>
          <a:xfrm flipV="1">
            <a:off x="936450" y="2151186"/>
            <a:ext cx="0" cy="224245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C22C58-D53F-C8B9-2726-18EB4A3D487C}"/>
              </a:ext>
            </a:extLst>
          </p:cNvPr>
          <p:cNvCxnSpPr/>
          <p:nvPr/>
        </p:nvCxnSpPr>
        <p:spPr>
          <a:xfrm flipV="1">
            <a:off x="7097765" y="2151182"/>
            <a:ext cx="0" cy="2242458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151CDE-A55A-DA0C-2272-F4844E591700}"/>
              </a:ext>
            </a:extLst>
          </p:cNvPr>
          <p:cNvSpPr txBox="1"/>
          <p:nvPr/>
        </p:nvSpPr>
        <p:spPr>
          <a:xfrm rot="16200000">
            <a:off x="-260212" y="3172475"/>
            <a:ext cx="184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More exploration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34B16F-5B55-5D43-F67C-E0B9BBA07B84}"/>
              </a:ext>
            </a:extLst>
          </p:cNvPr>
          <p:cNvSpPr txBox="1"/>
          <p:nvPr/>
        </p:nvSpPr>
        <p:spPr>
          <a:xfrm rot="16200000">
            <a:off x="5638832" y="3172476"/>
            <a:ext cx="239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Faster reward learning</a:t>
            </a:r>
          </a:p>
        </p:txBody>
      </p:sp>
    </p:spTree>
    <p:extLst>
      <p:ext uri="{BB962C8B-B14F-4D97-AF65-F5344CB8AC3E}">
        <p14:creationId xmlns:p14="http://schemas.microsoft.com/office/powerpoint/2010/main" val="250097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C46B849-7510-D958-2D13-F50791D6C068}"/>
              </a:ext>
            </a:extLst>
          </p:cNvPr>
          <p:cNvSpPr txBox="1"/>
          <p:nvPr/>
        </p:nvSpPr>
        <p:spPr>
          <a:xfrm>
            <a:off x="3657601" y="4942033"/>
            <a:ext cx="82731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As children with ACEs mature, their experiences during development lead to them explore less and to become relatively insensitive to rewards, compared to other adults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577BF6-55D4-5A49-2A04-22C4BEA9D31B}"/>
              </a:ext>
            </a:extLst>
          </p:cNvPr>
          <p:cNvSpPr txBox="1"/>
          <p:nvPr/>
        </p:nvSpPr>
        <p:spPr>
          <a:xfrm>
            <a:off x="4464784" y="0"/>
            <a:ext cx="3262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Conclusions</a:t>
            </a:r>
          </a:p>
        </p:txBody>
      </p:sp>
      <p:pic>
        <p:nvPicPr>
          <p:cNvPr id="26626" name="Picture 2" descr="Learning and Maturation | Learning Theories">
            <a:extLst>
              <a:ext uri="{FF2B5EF4-FFF2-40B4-BE49-F238E27FC236}">
                <a16:creationId xmlns:a16="http://schemas.microsoft.com/office/drawing/2014/main" id="{B8E825CA-8A1D-6F2D-FB39-53D75475A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75" y="5043415"/>
            <a:ext cx="25050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How to Treat Childhood Trauma in Adults - Emerald Isle Health &amp; Recovery">
            <a:extLst>
              <a:ext uri="{FF2B5EF4-FFF2-40B4-BE49-F238E27FC236}">
                <a16:creationId xmlns:a16="http://schemas.microsoft.com/office/drawing/2014/main" id="{D72408FD-5D04-6D43-0429-B10A0CD89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24" y="2993199"/>
            <a:ext cx="27717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540C7B-D809-8506-0BC1-54EA7584FD55}"/>
              </a:ext>
            </a:extLst>
          </p:cNvPr>
          <p:cNvSpPr txBox="1"/>
          <p:nvPr/>
        </p:nvSpPr>
        <p:spPr>
          <a:xfrm>
            <a:off x="3657601" y="3036743"/>
            <a:ext cx="82731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Adults with ACE’s learn strategies adapted to unstable / unpredictable environments, which then generalise to adult environments</a:t>
            </a:r>
          </a:p>
        </p:txBody>
      </p:sp>
      <p:pic>
        <p:nvPicPr>
          <p:cNvPr id="26630" name="Picture 6" descr="Exploration and Risk-Taking: Hallmarks of Adolescence That Increase  Well-Being – Association for Psychological Science – APS">
            <a:extLst>
              <a:ext uri="{FF2B5EF4-FFF2-40B4-BE49-F238E27FC236}">
                <a16:creationId xmlns:a16="http://schemas.microsoft.com/office/drawing/2014/main" id="{B9C5A2FB-5C22-B08A-2F6B-326B4868C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5" y="806909"/>
            <a:ext cx="27051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6E970E-8C20-2EAD-5E2D-E70016EDE836}"/>
              </a:ext>
            </a:extLst>
          </p:cNvPr>
          <p:cNvSpPr txBox="1"/>
          <p:nvPr/>
        </p:nvSpPr>
        <p:spPr>
          <a:xfrm>
            <a:off x="3657601" y="949326"/>
            <a:ext cx="827314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Arial" panose="020B0604020202020204" pitchFamily="34" charset="0"/>
              </a:rPr>
              <a:t>Adolescence is a naïve period of exploration, which can determine strategies used by (less exploratory) adults</a:t>
            </a:r>
          </a:p>
        </p:txBody>
      </p:sp>
    </p:spTree>
    <p:extLst>
      <p:ext uri="{BB962C8B-B14F-4D97-AF65-F5344CB8AC3E}">
        <p14:creationId xmlns:p14="http://schemas.microsoft.com/office/powerpoint/2010/main" val="91287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20357</TotalTime>
  <Words>1633</Words>
  <Application>Microsoft Office PowerPoint</Application>
  <PresentationFormat>Widescreen</PresentationFormat>
  <Paragraphs>263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Aptos</vt:lpstr>
      <vt:lpstr>Aptos Display</vt:lpstr>
      <vt:lpstr>Arial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caricature effect</vt:lpstr>
      <vt:lpstr>Results: Face matching</vt:lpstr>
      <vt:lpstr>Results: Showups</vt:lpstr>
      <vt:lpstr>Results: Simultaneous lineups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Furl, Nicholas</dc:creator>
  <cp:lastModifiedBy>Furl, Nicholas</cp:lastModifiedBy>
  <cp:revision>265</cp:revision>
  <dcterms:created xsi:type="dcterms:W3CDTF">2024-05-07T09:38:38Z</dcterms:created>
  <dcterms:modified xsi:type="dcterms:W3CDTF">2024-07-19T14:16:56Z</dcterms:modified>
</cp:coreProperties>
</file>